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1" r:id="rId6"/>
    <p:sldId id="260" r:id="rId7"/>
    <p:sldId id="272" r:id="rId8"/>
    <p:sldId id="276" r:id="rId9"/>
    <p:sldId id="301" r:id="rId10"/>
    <p:sldId id="283" r:id="rId11"/>
    <p:sldId id="284" r:id="rId12"/>
    <p:sldId id="286" r:id="rId13"/>
    <p:sldId id="297" r:id="rId14"/>
    <p:sldId id="303" r:id="rId15"/>
    <p:sldId id="287" r:id="rId16"/>
    <p:sldId id="289" r:id="rId17"/>
    <p:sldId id="265" r:id="rId18"/>
    <p:sldId id="305" r:id="rId19"/>
    <p:sldId id="268" r:id="rId20"/>
    <p:sldId id="267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558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borah\Desktop\SIM%20Project%20Dan%20Charts%205:10: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borah\Desktop\SIM%20Project%20Dan%20Charts%205:10: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borah\Desktop\SIM%20Project%20Dan%20Charts%205:10: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borah\Desktop\SIM%20Project%20Dan%20Charts%205:10: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borah\Desktop\SIM%20Project%20Dan%20Charts%205:10: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borah\Desktop\SIM%20Project%20Dan%20Charts%205:10: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borah\Desktop\SIM%20Project%20Dan%20Charts%205:10: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borah\Desktop\SIM%20Project%20Dan%20Charts%205:10: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eborah\Desktop\SIM%20Project%20Dan%20Charts%205:10: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Pre session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'Medical Students'!$B$2:$B$5</c:f>
              <c:strCache>
                <c:ptCount val="4"/>
                <c:pt idx="0">
                  <c:v>Structured handover</c:v>
                </c:pt>
                <c:pt idx="1">
                  <c:v>Clinical management </c:v>
                </c:pt>
                <c:pt idx="2">
                  <c:v>Structured clinical assessment</c:v>
                </c:pt>
                <c:pt idx="3">
                  <c:v>Recognition of the sick child</c:v>
                </c:pt>
              </c:strCache>
            </c:strRef>
          </c:cat>
          <c:val>
            <c:numRef>
              <c:f>'Medical Students'!$C$2:$C$5</c:f>
              <c:numCache>
                <c:formatCode>General</c:formatCode>
                <c:ptCount val="4"/>
                <c:pt idx="0">
                  <c:v>5.15</c:v>
                </c:pt>
                <c:pt idx="1">
                  <c:v>5.12</c:v>
                </c:pt>
                <c:pt idx="2">
                  <c:v>5.29</c:v>
                </c:pt>
                <c:pt idx="3">
                  <c:v>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C-6941-A494-4AA1E73BC8B9}"/>
            </c:ext>
          </c:extLst>
        </c:ser>
        <c:ser>
          <c:idx val="1"/>
          <c:order val="1"/>
          <c:tx>
            <c:v>Post session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'Medical Students'!$B$2:$B$5</c:f>
              <c:strCache>
                <c:ptCount val="4"/>
                <c:pt idx="0">
                  <c:v>Structured handover</c:v>
                </c:pt>
                <c:pt idx="1">
                  <c:v>Clinical management </c:v>
                </c:pt>
                <c:pt idx="2">
                  <c:v>Structured clinical assessment</c:v>
                </c:pt>
                <c:pt idx="3">
                  <c:v>Recognition of the sick child</c:v>
                </c:pt>
              </c:strCache>
            </c:strRef>
          </c:cat>
          <c:val>
            <c:numRef>
              <c:f>'Medical Students'!$D$2:$D$5</c:f>
              <c:numCache>
                <c:formatCode>General</c:formatCode>
                <c:ptCount val="4"/>
                <c:pt idx="0">
                  <c:v>7.31</c:v>
                </c:pt>
                <c:pt idx="1">
                  <c:v>8.01</c:v>
                </c:pt>
                <c:pt idx="2">
                  <c:v>7.92</c:v>
                </c:pt>
                <c:pt idx="3">
                  <c:v>7.94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C-6941-A494-4AA1E73BC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8671216"/>
        <c:axId val="1345802480"/>
      </c:barChart>
      <c:catAx>
        <c:axId val="142867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802480"/>
        <c:crosses val="autoZero"/>
        <c:auto val="1"/>
        <c:lblAlgn val="ctr"/>
        <c:lblOffset val="100"/>
        <c:noMultiLvlLbl val="0"/>
      </c:catAx>
      <c:valAx>
        <c:axId val="1345802480"/>
        <c:scaling>
          <c:orientation val="minMax"/>
          <c:max val="1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867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47193267207017"/>
          <c:y val="4.0740740740740744E-2"/>
          <c:w val="0.68923723732898923"/>
          <c:h val="0.852734324876057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'Medical Students'!$B$7:$B$12</c:f>
              <c:strCache>
                <c:ptCount val="6"/>
                <c:pt idx="0">
                  <c:v>Recommend this session?</c:v>
                </c:pt>
                <c:pt idx="1">
                  <c:v>Appropriately targeted for  learning objectives?</c:v>
                </c:pt>
                <c:pt idx="2">
                  <c:v>Clarity of teaching material?</c:v>
                </c:pt>
                <c:pt idx="3">
                  <c:v>Quality of this session?</c:v>
                </c:pt>
                <c:pt idx="4">
                  <c:v>Useful for your learning?</c:v>
                </c:pt>
                <c:pt idx="5">
                  <c:v>Did you enjoy this session?</c:v>
                </c:pt>
              </c:strCache>
            </c:strRef>
          </c:cat>
          <c:val>
            <c:numRef>
              <c:f>'Medical Students'!$C$7:$C$12</c:f>
              <c:numCache>
                <c:formatCode>General</c:formatCode>
                <c:ptCount val="6"/>
                <c:pt idx="4">
                  <c:v>8.56</c:v>
                </c:pt>
                <c:pt idx="5">
                  <c:v>8.07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9-B74F-8342-1281C6B6FE26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'Medical Students'!$B$7:$B$12</c:f>
              <c:strCache>
                <c:ptCount val="6"/>
                <c:pt idx="0">
                  <c:v>Recommend this session?</c:v>
                </c:pt>
                <c:pt idx="1">
                  <c:v>Appropriately targeted for  learning objectives?</c:v>
                </c:pt>
                <c:pt idx="2">
                  <c:v>Clarity of teaching material?</c:v>
                </c:pt>
                <c:pt idx="3">
                  <c:v>Quality of this session?</c:v>
                </c:pt>
                <c:pt idx="4">
                  <c:v>Useful for your learning?</c:v>
                </c:pt>
                <c:pt idx="5">
                  <c:v>Did you enjoy this session?</c:v>
                </c:pt>
              </c:strCache>
            </c:strRef>
          </c:cat>
          <c:val>
            <c:numRef>
              <c:f>'Medical Students'!$D$7:$D$12</c:f>
              <c:numCache>
                <c:formatCode>General</c:formatCode>
                <c:ptCount val="6"/>
                <c:pt idx="0">
                  <c:v>9.42</c:v>
                </c:pt>
                <c:pt idx="1">
                  <c:v>9.2899999999999991</c:v>
                </c:pt>
                <c:pt idx="2">
                  <c:v>9.27</c:v>
                </c:pt>
                <c:pt idx="3">
                  <c:v>9.2899999999999991</c:v>
                </c:pt>
                <c:pt idx="4">
                  <c:v>9.4</c:v>
                </c:pt>
                <c:pt idx="5">
                  <c:v>9.06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9-B74F-8342-1281C6B6F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2790000"/>
        <c:axId val="1345857808"/>
      </c:barChart>
      <c:catAx>
        <c:axId val="152279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857808"/>
        <c:crosses val="autoZero"/>
        <c:auto val="1"/>
        <c:lblAlgn val="ctr"/>
        <c:lblOffset val="100"/>
        <c:noMultiLvlLbl val="0"/>
      </c:catAx>
      <c:valAx>
        <c:axId val="134585780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79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Pre session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'Paediatric Junior Doctors'!$A$30:$A$33</c:f>
              <c:strCache>
                <c:ptCount val="4"/>
                <c:pt idx="0">
                  <c:v>Structured handover</c:v>
                </c:pt>
                <c:pt idx="1">
                  <c:v>Clinical management </c:v>
                </c:pt>
                <c:pt idx="2">
                  <c:v>Structured clinical assessment</c:v>
                </c:pt>
                <c:pt idx="3">
                  <c:v>Recognition of the sick child</c:v>
                </c:pt>
              </c:strCache>
            </c:strRef>
          </c:cat>
          <c:val>
            <c:numRef>
              <c:f>'Paediatric Junior Doctors'!$B$30:$B$33</c:f>
              <c:numCache>
                <c:formatCode>General</c:formatCode>
                <c:ptCount val="4"/>
                <c:pt idx="0">
                  <c:v>6.3</c:v>
                </c:pt>
                <c:pt idx="1">
                  <c:v>5.4</c:v>
                </c:pt>
                <c:pt idx="2">
                  <c:v>4.5999999999999996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E-9B43-B905-C33E33002FE4}"/>
            </c:ext>
          </c:extLst>
        </c:ser>
        <c:ser>
          <c:idx val="1"/>
          <c:order val="1"/>
          <c:tx>
            <c:v>Post session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'Paediatric Junior Doctors'!$A$30:$A$33</c:f>
              <c:strCache>
                <c:ptCount val="4"/>
                <c:pt idx="0">
                  <c:v>Structured handover</c:v>
                </c:pt>
                <c:pt idx="1">
                  <c:v>Clinical management </c:v>
                </c:pt>
                <c:pt idx="2">
                  <c:v>Structured clinical assessment</c:v>
                </c:pt>
                <c:pt idx="3">
                  <c:v>Recognition of the sick child</c:v>
                </c:pt>
              </c:strCache>
            </c:strRef>
          </c:cat>
          <c:val>
            <c:numRef>
              <c:f>'Paediatric Junior Doctors'!$C$30:$C$33</c:f>
              <c:numCache>
                <c:formatCode>General</c:formatCode>
                <c:ptCount val="4"/>
                <c:pt idx="0">
                  <c:v>7.8</c:v>
                </c:pt>
                <c:pt idx="1">
                  <c:v>8</c:v>
                </c:pt>
                <c:pt idx="2">
                  <c:v>7.3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E-9B43-B905-C33E3300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2695856"/>
        <c:axId val="1345830352"/>
      </c:barChart>
      <c:catAx>
        <c:axId val="143269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45830352"/>
        <c:crosses val="autoZero"/>
        <c:auto val="1"/>
        <c:lblAlgn val="ctr"/>
        <c:lblOffset val="100"/>
        <c:noMultiLvlLbl val="0"/>
      </c:catAx>
      <c:valAx>
        <c:axId val="1345830352"/>
        <c:scaling>
          <c:orientation val="minMax"/>
          <c:max val="1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269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75760408414908"/>
          <c:y val="5.7795033025083042E-2"/>
          <c:w val="0.62653714281739159"/>
          <c:h val="0.868265854724827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'Paediatric Junior Doctors'!$A$38:$A$43</c:f>
              <c:strCache>
                <c:ptCount val="6"/>
                <c:pt idx="0">
                  <c:v>Recommend this session?</c:v>
                </c:pt>
                <c:pt idx="1">
                  <c:v>Appropriately targeted for your learning objectives?</c:v>
                </c:pt>
                <c:pt idx="2">
                  <c:v>Clarity of teaching material?</c:v>
                </c:pt>
                <c:pt idx="3">
                  <c:v>Quality of this session?</c:v>
                </c:pt>
                <c:pt idx="4">
                  <c:v>Useful for your learning?</c:v>
                </c:pt>
                <c:pt idx="5">
                  <c:v>Did you enjoy this session?</c:v>
                </c:pt>
              </c:strCache>
            </c:strRef>
          </c:cat>
          <c:val>
            <c:numRef>
              <c:f>'Paediatric Junior Doctors'!$B$38:$B$43</c:f>
              <c:numCache>
                <c:formatCode>General</c:formatCode>
                <c:ptCount val="6"/>
                <c:pt idx="4">
                  <c:v>8.4</c:v>
                </c:pt>
                <c:pt idx="5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7-B140-BB72-3B513E0F2B4C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'Paediatric Junior Doctors'!$A$38:$A$43</c:f>
              <c:strCache>
                <c:ptCount val="6"/>
                <c:pt idx="0">
                  <c:v>Recommend this session?</c:v>
                </c:pt>
                <c:pt idx="1">
                  <c:v>Appropriately targeted for your learning objectives?</c:v>
                </c:pt>
                <c:pt idx="2">
                  <c:v>Clarity of teaching material?</c:v>
                </c:pt>
                <c:pt idx="3">
                  <c:v>Quality of this session?</c:v>
                </c:pt>
                <c:pt idx="4">
                  <c:v>Useful for your learning?</c:v>
                </c:pt>
                <c:pt idx="5">
                  <c:v>Did you enjoy this session?</c:v>
                </c:pt>
              </c:strCache>
            </c:strRef>
          </c:cat>
          <c:val>
            <c:numRef>
              <c:f>'Paediatric Junior Doctors'!$C$38:$C$43</c:f>
              <c:numCache>
                <c:formatCode>General</c:formatCode>
                <c:ptCount val="6"/>
                <c:pt idx="0">
                  <c:v>9.4</c:v>
                </c:pt>
                <c:pt idx="1">
                  <c:v>9.4</c:v>
                </c:pt>
                <c:pt idx="2">
                  <c:v>9.1999999999999993</c:v>
                </c:pt>
                <c:pt idx="3">
                  <c:v>9</c:v>
                </c:pt>
                <c:pt idx="4">
                  <c:v>9.1</c:v>
                </c:pt>
                <c:pt idx="5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7-B140-BB72-3B513E0F2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9390336"/>
        <c:axId val="1339303264"/>
      </c:barChart>
      <c:catAx>
        <c:axId val="160939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303264"/>
        <c:crosses val="autoZero"/>
        <c:auto val="1"/>
        <c:lblAlgn val="ctr"/>
        <c:lblOffset val="100"/>
        <c:noMultiLvlLbl val="0"/>
      </c:catAx>
      <c:valAx>
        <c:axId val="133930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3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Pre session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'Nurse Associates'!$A$29:$A$32</c:f>
              <c:strCache>
                <c:ptCount val="4"/>
                <c:pt idx="0">
                  <c:v>Recognition of respiratory distress in children</c:v>
                </c:pt>
                <c:pt idx="1">
                  <c:v>Structured handover</c:v>
                </c:pt>
                <c:pt idx="2">
                  <c:v>Structured clinical assessment</c:v>
                </c:pt>
                <c:pt idx="3">
                  <c:v>Recognition of the sick child</c:v>
                </c:pt>
              </c:strCache>
            </c:strRef>
          </c:cat>
          <c:val>
            <c:numRef>
              <c:f>'Nurse Associates'!$B$29:$B$32</c:f>
              <c:numCache>
                <c:formatCode>General</c:formatCode>
                <c:ptCount val="4"/>
                <c:pt idx="0">
                  <c:v>6.8</c:v>
                </c:pt>
                <c:pt idx="1">
                  <c:v>6</c:v>
                </c:pt>
                <c:pt idx="2">
                  <c:v>7.2</c:v>
                </c:pt>
                <c:pt idx="3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D-4340-B897-67042837A754}"/>
            </c:ext>
          </c:extLst>
        </c:ser>
        <c:ser>
          <c:idx val="1"/>
          <c:order val="1"/>
          <c:tx>
            <c:v>Post session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'Nurse Associates'!$A$29:$A$32</c:f>
              <c:strCache>
                <c:ptCount val="4"/>
                <c:pt idx="0">
                  <c:v>Recognition of respiratory distress in children</c:v>
                </c:pt>
                <c:pt idx="1">
                  <c:v>Structured handover</c:v>
                </c:pt>
                <c:pt idx="2">
                  <c:v>Structured clinical assessment</c:v>
                </c:pt>
                <c:pt idx="3">
                  <c:v>Recognition of the sick child</c:v>
                </c:pt>
              </c:strCache>
            </c:strRef>
          </c:cat>
          <c:val>
            <c:numRef>
              <c:f>'Nurse Associates'!$C$29:$C$32</c:f>
              <c:numCache>
                <c:formatCode>General</c:formatCode>
                <c:ptCount val="4"/>
                <c:pt idx="0">
                  <c:v>8</c:v>
                </c:pt>
                <c:pt idx="1">
                  <c:v>7.6</c:v>
                </c:pt>
                <c:pt idx="2">
                  <c:v>8.4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8D-4340-B897-67042837A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4278928"/>
        <c:axId val="1345820784"/>
      </c:barChart>
      <c:catAx>
        <c:axId val="142427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820784"/>
        <c:crosses val="autoZero"/>
        <c:auto val="1"/>
        <c:lblAlgn val="ctr"/>
        <c:lblOffset val="100"/>
        <c:noMultiLvlLbl val="0"/>
      </c:catAx>
      <c:valAx>
        <c:axId val="1345820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427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'Nurse Associates'!$A$37:$A$42</c:f>
              <c:strCache>
                <c:ptCount val="6"/>
                <c:pt idx="0">
                  <c:v>Recommend this session?</c:v>
                </c:pt>
                <c:pt idx="1">
                  <c:v>Appropriately targeted for your learning objectives?</c:v>
                </c:pt>
                <c:pt idx="2">
                  <c:v>Clarity of teaching material?</c:v>
                </c:pt>
                <c:pt idx="3">
                  <c:v>Quality of this session?</c:v>
                </c:pt>
                <c:pt idx="4">
                  <c:v>Useful for your learning?</c:v>
                </c:pt>
                <c:pt idx="5">
                  <c:v>Did you enjoy this session?</c:v>
                </c:pt>
              </c:strCache>
            </c:strRef>
          </c:cat>
          <c:val>
            <c:numRef>
              <c:f>'Nurse Associates'!$B$37:$B$42</c:f>
              <c:numCache>
                <c:formatCode>General</c:formatCode>
                <c:ptCount val="6"/>
                <c:pt idx="4">
                  <c:v>9.4</c:v>
                </c:pt>
                <c:pt idx="5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D-4C43-BA24-4434D9B579DB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'Nurse Associates'!$A$37:$A$42</c:f>
              <c:strCache>
                <c:ptCount val="6"/>
                <c:pt idx="0">
                  <c:v>Recommend this session?</c:v>
                </c:pt>
                <c:pt idx="1">
                  <c:v>Appropriately targeted for your learning objectives?</c:v>
                </c:pt>
                <c:pt idx="2">
                  <c:v>Clarity of teaching material?</c:v>
                </c:pt>
                <c:pt idx="3">
                  <c:v>Quality of this session?</c:v>
                </c:pt>
                <c:pt idx="4">
                  <c:v>Useful for your learning?</c:v>
                </c:pt>
                <c:pt idx="5">
                  <c:v>Did you enjoy this session?</c:v>
                </c:pt>
              </c:strCache>
            </c:strRef>
          </c:cat>
          <c:val>
            <c:numRef>
              <c:f>'Nurse Associates'!$C$37:$C$42</c:f>
              <c:numCache>
                <c:formatCode>General</c:formatCode>
                <c:ptCount val="6"/>
                <c:pt idx="0">
                  <c:v>9.8000000000000007</c:v>
                </c:pt>
                <c:pt idx="1">
                  <c:v>9.6</c:v>
                </c:pt>
                <c:pt idx="2">
                  <c:v>9.4</c:v>
                </c:pt>
                <c:pt idx="3">
                  <c:v>9.6</c:v>
                </c:pt>
                <c:pt idx="4">
                  <c:v>9.8000000000000007</c:v>
                </c:pt>
                <c:pt idx="5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3D-4C43-BA24-4434D9B57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5325568"/>
        <c:axId val="1345817456"/>
      </c:barChart>
      <c:catAx>
        <c:axId val="142532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817456"/>
        <c:crosses val="autoZero"/>
        <c:auto val="1"/>
        <c:lblAlgn val="ctr"/>
        <c:lblOffset val="100"/>
        <c:noMultiLvlLbl val="0"/>
      </c:catAx>
      <c:valAx>
        <c:axId val="134581745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32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Pre session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'FY1'!$B$11:$B$13</c:f>
              <c:strCache>
                <c:ptCount val="3"/>
                <c:pt idx="0">
                  <c:v>Structured handover</c:v>
                </c:pt>
                <c:pt idx="1">
                  <c:v>Clinical management</c:v>
                </c:pt>
                <c:pt idx="2">
                  <c:v>Structured clinical assessment</c:v>
                </c:pt>
              </c:strCache>
            </c:strRef>
          </c:cat>
          <c:val>
            <c:numRef>
              <c:f>'FY1'!$C$11:$C$13</c:f>
              <c:numCache>
                <c:formatCode>General</c:formatCode>
                <c:ptCount val="3"/>
                <c:pt idx="0">
                  <c:v>5.61</c:v>
                </c:pt>
                <c:pt idx="1">
                  <c:v>4.875</c:v>
                </c:pt>
                <c:pt idx="2">
                  <c:v>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B-C14E-93D5-AEA5CB1B5E76}"/>
            </c:ext>
          </c:extLst>
        </c:ser>
        <c:ser>
          <c:idx val="1"/>
          <c:order val="1"/>
          <c:tx>
            <c:v>Post session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'FY1'!$B$11:$B$13</c:f>
              <c:strCache>
                <c:ptCount val="3"/>
                <c:pt idx="0">
                  <c:v>Structured handover</c:v>
                </c:pt>
                <c:pt idx="1">
                  <c:v>Clinical management</c:v>
                </c:pt>
                <c:pt idx="2">
                  <c:v>Structured clinical assessment</c:v>
                </c:pt>
              </c:strCache>
            </c:strRef>
          </c:cat>
          <c:val>
            <c:numRef>
              <c:f>'FY1'!$D$11:$D$13</c:f>
              <c:numCache>
                <c:formatCode>General</c:formatCode>
                <c:ptCount val="3"/>
                <c:pt idx="0">
                  <c:v>7.44</c:v>
                </c:pt>
                <c:pt idx="1">
                  <c:v>7.0250000000000004</c:v>
                </c:pt>
                <c:pt idx="2">
                  <c:v>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B-C14E-93D5-AEA5CB1B5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5532592"/>
        <c:axId val="1345820368"/>
      </c:barChart>
      <c:catAx>
        <c:axId val="143553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820368"/>
        <c:crosses val="autoZero"/>
        <c:auto val="1"/>
        <c:lblAlgn val="ctr"/>
        <c:lblOffset val="100"/>
        <c:noMultiLvlLbl val="0"/>
      </c:catAx>
      <c:valAx>
        <c:axId val="1345820368"/>
        <c:scaling>
          <c:orientation val="minMax"/>
          <c:max val="1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553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E-E544-990A-E8512AF063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E-E544-990A-E8512AF063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7E-E544-990A-E8512AF063A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7E-E544-990A-E8512AF063A9}"/>
              </c:ext>
            </c:extLst>
          </c:dPt>
          <c:cat>
            <c:strRef>
              <c:f>'FY1'!$B$15:$B$20</c:f>
              <c:strCache>
                <c:ptCount val="6"/>
                <c:pt idx="0">
                  <c:v>Useful contribution to FY1 induction?</c:v>
                </c:pt>
                <c:pt idx="1">
                  <c:v>Would you recommend this session?</c:v>
                </c:pt>
                <c:pt idx="2">
                  <c:v>Appropriately targeted for your learning objectives?</c:v>
                </c:pt>
                <c:pt idx="3">
                  <c:v>Quality of this session?</c:v>
                </c:pt>
                <c:pt idx="4">
                  <c:v>Useful for your learning?</c:v>
                </c:pt>
                <c:pt idx="5">
                  <c:v>Did you enjoy this session?</c:v>
                </c:pt>
              </c:strCache>
            </c:strRef>
          </c:cat>
          <c:val>
            <c:numRef>
              <c:f>'FY1'!$C$15:$C$20</c:f>
              <c:numCache>
                <c:formatCode>General</c:formatCode>
                <c:ptCount val="6"/>
                <c:pt idx="0">
                  <c:v>9.31</c:v>
                </c:pt>
                <c:pt idx="1">
                  <c:v>9.1649999999999991</c:v>
                </c:pt>
                <c:pt idx="2">
                  <c:v>9.31</c:v>
                </c:pt>
                <c:pt idx="3">
                  <c:v>8.9250000000000007</c:v>
                </c:pt>
                <c:pt idx="4">
                  <c:v>8.7750000000000004</c:v>
                </c:pt>
                <c:pt idx="5">
                  <c:v>6.6749999999999998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7E-E544-990A-E8512AF063A9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'FY1'!$B$15:$B$20</c:f>
              <c:strCache>
                <c:ptCount val="6"/>
                <c:pt idx="0">
                  <c:v>Useful contribution to FY1 induction?</c:v>
                </c:pt>
                <c:pt idx="1">
                  <c:v>Would you recommend this session?</c:v>
                </c:pt>
                <c:pt idx="2">
                  <c:v>Appropriately targeted for your learning objectives?</c:v>
                </c:pt>
                <c:pt idx="3">
                  <c:v>Quality of this session?</c:v>
                </c:pt>
                <c:pt idx="4">
                  <c:v>Useful for your learning?</c:v>
                </c:pt>
                <c:pt idx="5">
                  <c:v>Did you enjoy this session?</c:v>
                </c:pt>
              </c:strCache>
            </c:strRef>
          </c:cat>
          <c:val>
            <c:numRef>
              <c:f>'FY1'!$D$15:$D$20</c:f>
              <c:numCache>
                <c:formatCode>General</c:formatCode>
                <c:ptCount val="6"/>
                <c:pt idx="4">
                  <c:v>8.86</c:v>
                </c:pt>
                <c:pt idx="5">
                  <c:v>8.0649999999999995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7E-E544-990A-E8512AF06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713968"/>
        <c:axId val="1432753104"/>
      </c:barChart>
      <c:catAx>
        <c:axId val="142771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753104"/>
        <c:crosses val="autoZero"/>
        <c:auto val="1"/>
        <c:lblAlgn val="ctr"/>
        <c:lblOffset val="100"/>
        <c:noMultiLvlLbl val="0"/>
      </c:catAx>
      <c:valAx>
        <c:axId val="143275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71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'FY1 Facilitators'!$A$12:$A$17</c:f>
              <c:strCache>
                <c:ptCount val="6"/>
                <c:pt idx="0">
                  <c:v>Recommend session to a colleague?</c:v>
                </c:pt>
                <c:pt idx="1">
                  <c:v>Consider facilitating this session again?</c:v>
                </c:pt>
                <c:pt idx="2">
                  <c:v>Enjoyment of facilitating this session?</c:v>
                </c:pt>
                <c:pt idx="3">
                  <c:v>Appropriately targeted for FY1 learning objectives?</c:v>
                </c:pt>
                <c:pt idx="4">
                  <c:v>Develop ability to assess unwell patients?</c:v>
                </c:pt>
                <c:pt idx="5">
                  <c:v>Useful contribution to FY1 induction?</c:v>
                </c:pt>
              </c:strCache>
            </c:strRef>
          </c:cat>
          <c:val>
            <c:numRef>
              <c:f>'FY1 Facilitators'!$B$12:$B$17</c:f>
              <c:numCache>
                <c:formatCode>General</c:formatCode>
                <c:ptCount val="6"/>
                <c:pt idx="0">
                  <c:v>9.57</c:v>
                </c:pt>
                <c:pt idx="1">
                  <c:v>9.64</c:v>
                </c:pt>
                <c:pt idx="2">
                  <c:v>9.24</c:v>
                </c:pt>
                <c:pt idx="3">
                  <c:v>9.5</c:v>
                </c:pt>
                <c:pt idx="4">
                  <c:v>9.5</c:v>
                </c:pt>
                <c:pt idx="5">
                  <c:v>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A-5441-BEF5-9B845F4E8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6115648"/>
        <c:axId val="1432763504"/>
      </c:barChart>
      <c:catAx>
        <c:axId val="124611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763504"/>
        <c:crosses val="autoZero"/>
        <c:auto val="1"/>
        <c:lblAlgn val="ctr"/>
        <c:lblOffset val="100"/>
        <c:noMultiLvlLbl val="0"/>
      </c:catAx>
      <c:valAx>
        <c:axId val="1432763504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1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0.84471</cdr:x>
      <cdr:y>0.07092</cdr:y>
    </cdr:from>
    <cdr:to>
      <cdr:x>1</cdr:x>
      <cdr:y>0.2086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82DD1B68-BD14-B74D-B9A4-7DF38962E6D3}"/>
            </a:ext>
          </a:extLst>
        </cdr:cNvPr>
        <cdr:cNvSpPr txBox="1"/>
      </cdr:nvSpPr>
      <cdr:spPr>
        <a:xfrm xmlns:a="http://schemas.openxmlformats.org/drawingml/2006/main">
          <a:off x="8356298" y="174404"/>
          <a:ext cx="153619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31</a:t>
          </a:r>
          <a:r>
            <a:rPr lang="en-US" sz="1400" b="1" dirty="0"/>
            <a:t>% </a:t>
          </a:r>
          <a:r>
            <a:rPr lang="en-US" sz="1000" dirty="0"/>
            <a:t>increase</a:t>
          </a:r>
        </a:p>
      </cdr:txBody>
    </cdr:sp>
  </cdr:relSizeAnchor>
  <cdr:relSizeAnchor xmlns:cdr="http://schemas.openxmlformats.org/drawingml/2006/chartDrawing">
    <cdr:from>
      <cdr:x>0.84471</cdr:x>
      <cdr:y>0.74988</cdr:y>
    </cdr:from>
    <cdr:to>
      <cdr:x>1</cdr:x>
      <cdr:y>0.88756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82DD1B68-BD14-B74D-B9A4-7DF38962E6D3}"/>
            </a:ext>
          </a:extLst>
        </cdr:cNvPr>
        <cdr:cNvSpPr txBox="1"/>
      </cdr:nvSpPr>
      <cdr:spPr>
        <a:xfrm xmlns:a="http://schemas.openxmlformats.org/drawingml/2006/main">
          <a:off x="8356298" y="1843957"/>
          <a:ext cx="153619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42</a:t>
          </a:r>
          <a:r>
            <a:rPr lang="en-US" sz="1000" dirty="0"/>
            <a:t>% increase</a:t>
          </a:r>
        </a:p>
      </cdr:txBody>
    </cdr:sp>
  </cdr:relSizeAnchor>
  <cdr:relSizeAnchor xmlns:cdr="http://schemas.openxmlformats.org/drawingml/2006/chartDrawing">
    <cdr:from>
      <cdr:x>0.84471</cdr:x>
      <cdr:y>0.51714</cdr:y>
    </cdr:from>
    <cdr:to>
      <cdr:x>1</cdr:x>
      <cdr:y>0.65482</cdr:y>
    </cdr:to>
    <cdr:sp macro="" textlink="">
      <cdr:nvSpPr>
        <cdr:cNvPr id="5" name="TextBox 8">
          <a:extLst xmlns:a="http://schemas.openxmlformats.org/drawingml/2006/main">
            <a:ext uri="{FF2B5EF4-FFF2-40B4-BE49-F238E27FC236}">
              <a16:creationId xmlns:a16="http://schemas.microsoft.com/office/drawing/2014/main" id="{82DD1B68-BD14-B74D-B9A4-7DF38962E6D3}"/>
            </a:ext>
          </a:extLst>
        </cdr:cNvPr>
        <cdr:cNvSpPr txBox="1"/>
      </cdr:nvSpPr>
      <cdr:spPr>
        <a:xfrm xmlns:a="http://schemas.openxmlformats.org/drawingml/2006/main">
          <a:off x="8356298" y="1271644"/>
          <a:ext cx="153619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56</a:t>
          </a:r>
          <a:r>
            <a:rPr lang="en-US" sz="1000" dirty="0"/>
            <a:t>% increase</a:t>
          </a:r>
        </a:p>
      </cdr:txBody>
    </cdr:sp>
  </cdr:relSizeAnchor>
  <cdr:relSizeAnchor xmlns:cdr="http://schemas.openxmlformats.org/drawingml/2006/chartDrawing">
    <cdr:from>
      <cdr:x>0.84471</cdr:x>
      <cdr:y>0.29862</cdr:y>
    </cdr:from>
    <cdr:to>
      <cdr:x>1</cdr:x>
      <cdr:y>0.4363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82DD1B68-BD14-B74D-B9A4-7DF38962E6D3}"/>
            </a:ext>
          </a:extLst>
        </cdr:cNvPr>
        <cdr:cNvSpPr txBox="1"/>
      </cdr:nvSpPr>
      <cdr:spPr>
        <a:xfrm xmlns:a="http://schemas.openxmlformats.org/drawingml/2006/main">
          <a:off x="8356298" y="734294"/>
          <a:ext cx="153619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50</a:t>
          </a:r>
          <a:r>
            <a:rPr lang="en-US" sz="1000" dirty="0"/>
            <a:t>% increase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D5DC7-AA98-314A-A5D3-8B447537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F5E5-0BF6-E440-A3E3-F9D5FB5B0493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611EC-FB60-E14F-8B9C-D495794F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04BD4-0D60-CA4F-92B2-274A3870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8312-46D3-4346-A540-6F33604A2B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70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4ED1-A2CC-9749-8D4A-A56802EC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A560-3998-C942-B66D-BDA523F0B7C5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E46B0-896B-A443-9BFE-C53A4FCF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AEC67-A961-354A-8CA0-590F27B8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0B36-8E50-2143-99A1-D57DEEFCAD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445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D0ADE-5AD4-B649-A4B2-5ED6278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C22C-6DEA-0B4F-A58C-F4F0F597118A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7EA46-47D5-8644-AAA7-74FAF5D3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E3129-A647-9242-BBB7-6557575C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0356-CB58-C149-88F1-1931EAA7D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71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F3250-349E-794A-896F-73D5FE3C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998B-FD25-2E4B-930E-857F67A5A7FC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0322-43F0-6640-A7B7-2B0295F0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ACFAF-17A0-7C4B-8C9D-7D188A40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620E-D477-4343-A955-EB1D04884F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89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A1943-F4D1-6743-824A-EEA75571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C64E-7F1C-CE4A-9B64-9C10C6567D50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2DD00-0974-6447-9B25-DFBD26B5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46159-2E6D-FA4B-8590-E4BA941F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FA06-B964-B448-B1F7-15944D8843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294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094D57-B108-D74C-9921-7B92DC3A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4FA-3438-BE41-96A4-391688E6F2D9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2E695-A634-5D4C-8FF4-7E63421D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4690C-8FDE-C047-A6A1-39E53785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9E89A-FE33-E848-85CA-25C9308CF0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82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A36ED8-B230-6645-AD6C-27CE0B69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BFA8-7CBA-7143-BA6A-17D472440086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F118B1-4040-D04F-BCF2-5B898759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DB6141-00E2-744C-9B9D-19CE02AA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124B-26CF-8646-9E30-0C18E21E24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37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555F69-F397-3F49-A85B-D2FC19D3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81640-5F02-D643-8E7F-D4C8C80A09F5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AB2300-DC63-A44C-8203-DD948E1D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058044-8FBC-A547-B59D-0836D003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11F2-1AFA-EE43-9E8F-451737016E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26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56D1C3-0EDF-2E43-A431-814462A3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5942-C119-5643-9804-37824849E568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9179B8-D10F-B846-A767-EE7F738A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1BC085-D2C9-374D-864C-0937C064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DE6B-0470-5640-AEB3-F3F37A7640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5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2C4916-83C7-294A-8577-2B02924D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6051-16A4-F74B-8066-4A8F789A5CED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C209AC-487E-F14A-B06A-18F0FD91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7AC26D-17C0-8C4A-9244-37022113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EB3B-48E6-854E-817A-BF3B180A3C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424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2734A4-2F9C-A843-A7F6-577E32D4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76E4-BA98-B64C-B6FA-9726437EC1FD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01579-438B-A04D-A3D1-A2993703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F35E63-7EE9-6E42-B74F-A7C1A539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808-0FC5-8843-A7D5-7EF826232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481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4E5DEA-D0D6-4E49-B615-9602594D2D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0E8A1F3-4B87-7F49-8868-4A33B46311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3AB44-084D-054E-B651-D22E39BCE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5DFC72-CA48-F24B-8E41-9584D5964A98}" type="datetime1">
              <a:rPr lang="en-GB" altLang="en-US"/>
              <a:pPr>
                <a:defRPr/>
              </a:pPr>
              <a:t>22/10/2020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6FE4F-E0E3-E240-AA69-6645C93D7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45EF1-66F7-1A47-BC55-E8C6B5B38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9287B9-7A50-CF43-9C71-047826CF9D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68B7CD67-C22F-9643-A08B-B1EE6979A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" y="1293813"/>
            <a:ext cx="11939588" cy="264477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br>
              <a:rPr lang="en-GB" altLang="en-US" sz="3200" b="1" u="sng" dirty="0">
                <a:latin typeface="Calibri" panose="020F0502020204030204" pitchFamily="34" charset="0"/>
              </a:rPr>
            </a:br>
            <a:r>
              <a:rPr lang="en-GB" sz="3600" b="1" u="sng" dirty="0">
                <a:latin typeface="+mn-lt"/>
              </a:rPr>
              <a:t>Creation of a New Undergraduate Teaching Session </a:t>
            </a:r>
            <a:br>
              <a:rPr lang="en-GB" sz="3600" b="1" dirty="0"/>
            </a:br>
            <a:r>
              <a:rPr lang="en-GB" sz="3600" b="1" dirty="0"/>
              <a:t>– Improving Preparation and Transition to Foundation Doctor </a:t>
            </a:r>
            <a:br>
              <a:rPr lang="en-GB" sz="3200" dirty="0"/>
            </a:br>
            <a:br>
              <a:rPr lang="en-GB" altLang="en-US" sz="3200" b="1" u="sng" dirty="0">
                <a:latin typeface="Calibri" panose="020F0502020204030204" pitchFamily="34" charset="0"/>
              </a:rPr>
            </a:br>
            <a:r>
              <a:rPr lang="en-GB" altLang="en-US" sz="3200" dirty="0">
                <a:latin typeface="Calibri" panose="020F0502020204030204" pitchFamily="34" charset="0"/>
              </a:rPr>
              <a:t>HEENW SAS Conference</a:t>
            </a:r>
            <a:br>
              <a:rPr lang="en-GB" altLang="en-US" sz="3200" dirty="0">
                <a:latin typeface="Calibri" panose="020F0502020204030204" pitchFamily="34" charset="0"/>
              </a:rPr>
            </a:br>
            <a:r>
              <a:rPr lang="en-GB" altLang="en-US" sz="3200" dirty="0">
                <a:latin typeface="Calibri" panose="020F0502020204030204" pitchFamily="34" charset="0"/>
              </a:rPr>
              <a:t>17</a:t>
            </a:r>
            <a:r>
              <a:rPr lang="en-GB" altLang="en-US" sz="3200" baseline="30000" dirty="0">
                <a:latin typeface="Calibri" panose="020F0502020204030204" pitchFamily="34" charset="0"/>
              </a:rPr>
              <a:t>th</a:t>
            </a:r>
            <a:r>
              <a:rPr lang="en-GB" altLang="en-US" sz="3200" dirty="0">
                <a:latin typeface="Calibri" panose="020F0502020204030204" pitchFamily="34" charset="0"/>
              </a:rPr>
              <a:t> October 2019</a:t>
            </a:r>
            <a:endParaRPr lang="en-GB" altLang="en-US" sz="5400" dirty="0">
              <a:latin typeface="Calibri" panose="020F0502020204030204" pitchFamily="34" charset="0"/>
            </a:endParaRP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2A6FCC36-165B-0B42-9FD4-46C021F46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4313"/>
            <a:ext cx="9144000" cy="3079750"/>
          </a:xfrm>
        </p:spPr>
        <p:txBody>
          <a:bodyPr/>
          <a:lstStyle/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b="1" dirty="0"/>
              <a:t>Dr Deborah Saleh</a:t>
            </a:r>
          </a:p>
          <a:p>
            <a:pPr eaLnBrk="1" hangingPunct="1"/>
            <a:r>
              <a:rPr lang="en-GB" altLang="en-US" sz="2800" dirty="0"/>
              <a:t>Specialty Doctor Paediatrics</a:t>
            </a:r>
          </a:p>
          <a:p>
            <a:pPr eaLnBrk="1" hangingPunct="1"/>
            <a:r>
              <a:rPr lang="en-GB" altLang="en-US" sz="2800" dirty="0"/>
              <a:t>Royal Bolton Hospital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547F1E77-B36A-0547-9257-2276614C5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3357563"/>
            <a:ext cx="17589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>
            <a:extLst>
              <a:ext uri="{FF2B5EF4-FFF2-40B4-BE49-F238E27FC236}">
                <a16:creationId xmlns:a16="http://schemas.microsoft.com/office/drawing/2014/main" id="{4BB7A785-AF39-9346-B08F-65E132E0F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063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7" name="Picture 6">
            <a:extLst>
              <a:ext uri="{FF2B5EF4-FFF2-40B4-BE49-F238E27FC236}">
                <a16:creationId xmlns:a16="http://schemas.microsoft.com/office/drawing/2014/main" id="{B7CDC002-6475-B040-8F78-BF9257737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62588"/>
            <a:ext cx="2171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BE2B-BBF9-2742-8029-74FE5A60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3600" b="1" u="sng" dirty="0">
                <a:latin typeface="+mn-lt"/>
              </a:rPr>
              <a:t>Developing a Session for FY1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6D77-B991-BC4B-9C15-856C37B8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6005" cy="4351338"/>
          </a:xfrm>
        </p:spPr>
        <p:txBody>
          <a:bodyPr/>
          <a:lstStyle/>
          <a:p>
            <a:r>
              <a:rPr lang="en-US" dirty="0"/>
              <a:t>Presented at Grand Rounds in May 2019</a:t>
            </a:r>
          </a:p>
          <a:p>
            <a:r>
              <a:rPr lang="en-US" dirty="0"/>
              <a:t>Plan - Design a new session for FY1 Induction </a:t>
            </a:r>
            <a:r>
              <a:rPr lang="en-US" dirty="0" err="1"/>
              <a:t>programme</a:t>
            </a:r>
            <a:r>
              <a:rPr lang="en-US" dirty="0"/>
              <a:t> August 2019</a:t>
            </a:r>
          </a:p>
          <a:p>
            <a:endParaRPr lang="en-US" dirty="0"/>
          </a:p>
          <a:p>
            <a:r>
              <a:rPr lang="en-US" u="sng" dirty="0"/>
              <a:t>Challenges</a:t>
            </a:r>
          </a:p>
          <a:p>
            <a:pPr lvl="1"/>
            <a:r>
              <a:rPr lang="en-US" dirty="0"/>
              <a:t>Much larger group </a:t>
            </a:r>
          </a:p>
          <a:p>
            <a:pPr lvl="1"/>
            <a:r>
              <a:rPr lang="en-US" dirty="0"/>
              <a:t>Facilitators</a:t>
            </a:r>
          </a:p>
          <a:p>
            <a:pPr lvl="1"/>
            <a:r>
              <a:rPr lang="en-US" dirty="0"/>
              <a:t>Setting</a:t>
            </a:r>
          </a:p>
          <a:p>
            <a:pPr lvl="1"/>
            <a:r>
              <a:rPr lang="en-US" dirty="0"/>
              <a:t>Adults</a:t>
            </a:r>
          </a:p>
          <a:p>
            <a:pPr lvl="1"/>
            <a:r>
              <a:rPr lang="en-US" dirty="0"/>
              <a:t>Develop new 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7B55E-C4DE-0C47-9E80-C1B2F784D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604" y="3509886"/>
            <a:ext cx="4135395" cy="3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56FB-CCB9-F646-AFC3-53399285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3600" b="1" u="sng" dirty="0">
                <a:latin typeface="+mn-lt"/>
              </a:rPr>
              <a:t>Developing a Session for FY1 Induction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8D5D1-6B78-0740-A80A-91F98268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2 x 2.5hr sessions, one week apart – 20 FY1s per session</a:t>
            </a:r>
          </a:p>
          <a:p>
            <a:r>
              <a:rPr lang="en-US" dirty="0"/>
              <a:t>Session divided into two halves - Simulation / Tutorial</a:t>
            </a:r>
          </a:p>
          <a:p>
            <a:r>
              <a:rPr lang="en-US" dirty="0"/>
              <a:t>Recruitment of 27 facilitators</a:t>
            </a:r>
          </a:p>
          <a:p>
            <a:r>
              <a:rPr lang="en-US" dirty="0"/>
              <a:t>Clearly defined session aims</a:t>
            </a:r>
          </a:p>
          <a:p>
            <a:endParaRPr lang="en-US" sz="2000" dirty="0"/>
          </a:p>
          <a:p>
            <a:r>
              <a:rPr lang="en-US" dirty="0"/>
              <a:t>Simulation </a:t>
            </a:r>
          </a:p>
          <a:p>
            <a:r>
              <a:rPr lang="en-US" dirty="0"/>
              <a:t>Tutorial</a:t>
            </a:r>
          </a:p>
          <a:p>
            <a:endParaRPr lang="en-US" sz="2000" dirty="0"/>
          </a:p>
          <a:p>
            <a:r>
              <a:rPr lang="en-US" dirty="0"/>
              <a:t>Pre and Post session questionnaires </a:t>
            </a:r>
          </a:p>
          <a:p>
            <a:r>
              <a:rPr lang="en-US" dirty="0"/>
              <a:t>Facilitator feedback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FE462-5D39-8447-9F0E-EE910E99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80" y="3887152"/>
            <a:ext cx="4728519" cy="29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2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A9F0-8FC1-4143-836B-6C7B7874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>
                <a:latin typeface="+mn-lt"/>
              </a:rPr>
              <a:t>FY1 Results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89CD3F8-AA72-2E43-B94F-821B6B3E5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559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7F7F7F"/>
                </a:solidFill>
              </a:rPr>
              <a:t>N=32</a:t>
            </a:r>
            <a:endParaRPr lang="en-GB" altLang="en-US" sz="1200" b="1" dirty="0">
              <a:solidFill>
                <a:srgbClr val="7F7F7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7F7F7F"/>
                </a:solidFill>
              </a:rPr>
              <a:t>Rating scale 1-10 where 1 is least and 10 is most</a:t>
            </a:r>
            <a:endParaRPr lang="en-US" altLang="en-US" sz="1200" dirty="0">
              <a:solidFill>
                <a:srgbClr val="7F7F7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9ABCE68-AB64-4947-8880-AC873FDA85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175812"/>
              </p:ext>
            </p:extLst>
          </p:nvPr>
        </p:nvGraphicFramePr>
        <p:xfrm>
          <a:off x="2317496" y="1426215"/>
          <a:ext cx="9036304" cy="185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A9F790-B755-461C-BDF8-EF21138CE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301876"/>
              </p:ext>
            </p:extLst>
          </p:nvPr>
        </p:nvGraphicFramePr>
        <p:xfrm>
          <a:off x="720357" y="3090612"/>
          <a:ext cx="10696195" cy="364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52F881C-97AD-3C45-84EA-2F5A0EA18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38" y="66675"/>
            <a:ext cx="15922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0C557C-26BB-EE44-BF34-6729ECC685B0}"/>
              </a:ext>
            </a:extLst>
          </p:cNvPr>
          <p:cNvSpPr txBox="1"/>
          <p:nvPr/>
        </p:nvSpPr>
        <p:spPr>
          <a:xfrm>
            <a:off x="9880234" y="1615089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33% </a:t>
            </a:r>
            <a:r>
              <a:rPr lang="en-US" sz="1000" dirty="0"/>
              <a:t>increase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17BED-845E-6E44-A21A-516B6EF92508}"/>
              </a:ext>
            </a:extLst>
          </p:cNvPr>
          <p:cNvSpPr txBox="1"/>
          <p:nvPr/>
        </p:nvSpPr>
        <p:spPr>
          <a:xfrm>
            <a:off x="9880234" y="2107139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44% </a:t>
            </a:r>
            <a:r>
              <a:rPr lang="en-US" sz="1000" dirty="0"/>
              <a:t>increase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33454-FF8B-8943-BDC9-9575B8C38F99}"/>
              </a:ext>
            </a:extLst>
          </p:cNvPr>
          <p:cNvSpPr txBox="1"/>
          <p:nvPr/>
        </p:nvSpPr>
        <p:spPr>
          <a:xfrm>
            <a:off x="9880234" y="2630079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33% </a:t>
            </a:r>
            <a:r>
              <a:rPr lang="en-US" sz="1000" dirty="0"/>
              <a:t>increase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09DFD-F9C0-0A44-BA29-9FE93C8E19A2}"/>
              </a:ext>
            </a:extLst>
          </p:cNvPr>
          <p:cNvSpPr txBox="1"/>
          <p:nvPr/>
        </p:nvSpPr>
        <p:spPr>
          <a:xfrm>
            <a:off x="10617017" y="3252476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21% </a:t>
            </a:r>
            <a:r>
              <a:rPr lang="en-US" sz="1000" dirty="0"/>
              <a:t>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D3BAD9-A7A3-FD4A-8D21-665C48FBA68C}"/>
              </a:ext>
            </a:extLst>
          </p:cNvPr>
          <p:cNvSpPr txBox="1"/>
          <p:nvPr/>
        </p:nvSpPr>
        <p:spPr>
          <a:xfrm>
            <a:off x="10627773" y="3817703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1% </a:t>
            </a:r>
            <a:r>
              <a:rPr lang="en-US" sz="1000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229878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7145-0FBD-BB42-8BE0-B10FD7C8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>
                <a:latin typeface="+mn-lt"/>
              </a:rPr>
              <a:t>Facilitator Feedback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D5AE6F-02D9-459A-8577-065B7552E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633561"/>
              </p:ext>
            </p:extLst>
          </p:nvPr>
        </p:nvGraphicFramePr>
        <p:xfrm>
          <a:off x="2943225" y="1334027"/>
          <a:ext cx="9143584" cy="515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D9E409-60B5-E44C-B0D6-16B70CF40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15887"/>
              </p:ext>
            </p:extLst>
          </p:nvPr>
        </p:nvGraphicFramePr>
        <p:xfrm>
          <a:off x="158372" y="2224350"/>
          <a:ext cx="2638009" cy="240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983">
                  <a:extLst>
                    <a:ext uri="{9D8B030D-6E8A-4147-A177-3AD203B41FA5}">
                      <a16:colId xmlns:a16="http://schemas.microsoft.com/office/drawing/2014/main" val="3502258690"/>
                    </a:ext>
                  </a:extLst>
                </a:gridCol>
                <a:gridCol w="1107026">
                  <a:extLst>
                    <a:ext uri="{9D8B030D-6E8A-4147-A177-3AD203B41FA5}">
                      <a16:colId xmlns:a16="http://schemas.microsoft.com/office/drawing/2014/main" val="356306673"/>
                    </a:ext>
                  </a:extLst>
                </a:gridCol>
              </a:tblGrid>
              <a:tr h="401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Job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34540"/>
                  </a:ext>
                </a:extLst>
              </a:tr>
              <a:tr h="401550">
                <a:tc>
                  <a:txBody>
                    <a:bodyPr/>
                    <a:lstStyle/>
                    <a:p>
                      <a:r>
                        <a:rPr lang="en-US" dirty="0"/>
                        <a:t>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676379"/>
                  </a:ext>
                </a:extLst>
              </a:tr>
              <a:tr h="401550">
                <a:tc>
                  <a:txBody>
                    <a:bodyPr/>
                    <a:lstStyle/>
                    <a:p>
                      <a:r>
                        <a:rPr lang="en-US" dirty="0"/>
                        <a:t>Middle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917766"/>
                  </a:ext>
                </a:extLst>
              </a:tr>
              <a:tr h="401550">
                <a:tc>
                  <a:txBody>
                    <a:bodyPr/>
                    <a:lstStyle/>
                    <a:p>
                      <a:r>
                        <a:rPr lang="en-US" dirty="0"/>
                        <a:t>FY3+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366275"/>
                  </a:ext>
                </a:extLst>
              </a:tr>
              <a:tr h="401550">
                <a:tc>
                  <a:txBody>
                    <a:bodyPr/>
                    <a:lstStyle/>
                    <a:p>
                      <a:r>
                        <a:rPr lang="en-US" dirty="0"/>
                        <a:t>FY2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86007"/>
                  </a:ext>
                </a:extLst>
              </a:tr>
              <a:tr h="40155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137325"/>
                  </a:ext>
                </a:extLst>
              </a:tr>
            </a:tbl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3045A5E3-F6CD-FD4D-9E29-69B8CD4A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559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7F7F7F"/>
                </a:solidFill>
              </a:rPr>
              <a:t>N=27</a:t>
            </a:r>
            <a:endParaRPr lang="en-GB" altLang="en-US" sz="1200" b="1" dirty="0">
              <a:solidFill>
                <a:srgbClr val="7F7F7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7F7F7F"/>
                </a:solidFill>
              </a:rPr>
              <a:t>Rating scale 1-10 where 1 is least and 10 is most</a:t>
            </a:r>
            <a:endParaRPr lang="en-US" alt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3416-578D-6748-BD0D-25D23A8E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028"/>
            <a:ext cx="10515600" cy="1057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>
                <a:latin typeface="+mn-lt"/>
                <a:ea typeface="+mj-ea"/>
              </a:rPr>
              <a:t>Further Developments of My Teaching Session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CCE2A237-1837-9A48-B99B-46FAC98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63" y="1477404"/>
            <a:ext cx="11501437" cy="6146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GB" altLang="en-US" sz="2600" dirty="0"/>
              <a:t>Regular Paediatrics student timetable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GB" altLang="en-US" sz="2600" dirty="0"/>
              <a:t>Paediatrics Junior Doctor Induction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GB" altLang="en-US" sz="2600" dirty="0"/>
              <a:t>FY1 Induction programme 2020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en-GB" altLang="en-US" sz="26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en-GB" altLang="en-US" sz="2600" dirty="0"/>
              <a:t>Multidisciplinary sessions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BBF99-5D85-F74A-9A89-4A1D71EE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810" y="3186480"/>
            <a:ext cx="5940190" cy="3671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C6A4-0CAB-864E-9E22-090FCCA3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3600" b="1" u="sng" dirty="0">
                <a:latin typeface="+mn-lt"/>
              </a:rPr>
              <a:t>What Has This Project Taught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3C218-3899-A642-82CE-9F85BEED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Little idea initially – grows!</a:t>
            </a:r>
          </a:p>
          <a:p>
            <a:r>
              <a:rPr lang="en-US"/>
              <a:t>Push outside of ‘comfort zone’</a:t>
            </a:r>
          </a:p>
          <a:p>
            <a:r>
              <a:rPr lang="en-US"/>
              <a:t>Management and organisational skills</a:t>
            </a:r>
          </a:p>
          <a:p>
            <a:r>
              <a:rPr lang="en-US"/>
              <a:t>Involve others</a:t>
            </a:r>
          </a:p>
          <a:p>
            <a:r>
              <a:rPr lang="en-US"/>
              <a:t>Well supported</a:t>
            </a:r>
          </a:p>
          <a:p>
            <a:endParaRPr lang="en-US"/>
          </a:p>
          <a:p>
            <a:r>
              <a:rPr lang="en-US"/>
              <a:t>Growth and development as SAS Doctor</a:t>
            </a:r>
          </a:p>
          <a:p>
            <a:endParaRPr lang="en-US"/>
          </a:p>
          <a:p>
            <a:r>
              <a:rPr lang="en-US"/>
              <a:t>My advice for other SAS Doctors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92609-4442-4744-8A1C-861762EF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258" y="2965622"/>
            <a:ext cx="4619742" cy="38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BE5B-7D79-6C40-B7AB-41D160A17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563" y="2287588"/>
            <a:ext cx="7339012" cy="928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+mn-lt"/>
                <a:ea typeface="+mj-ea"/>
              </a:rPr>
              <a:t>Thank You for Listening</a:t>
            </a:r>
          </a:p>
        </p:txBody>
      </p:sp>
      <p:sp>
        <p:nvSpPr>
          <p:cNvPr id="26626" name="Subtitle 2">
            <a:extLst>
              <a:ext uri="{FF2B5EF4-FFF2-40B4-BE49-F238E27FC236}">
                <a16:creationId xmlns:a16="http://schemas.microsoft.com/office/drawing/2014/main" id="{F31AECAE-5579-144C-8498-156AD0E85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188" y="3641725"/>
            <a:ext cx="9144000" cy="5667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Any Questions?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C765294B-850B-9540-A765-DEC70F30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6203950"/>
            <a:ext cx="699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Many thanks to my Consultant Supervisor - Dr S Glass</a:t>
            </a:r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CC0248A2-41D3-0D41-8800-31F8D9DFD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193675"/>
            <a:ext cx="105298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FF0000"/>
                </a:solidFill>
              </a:rPr>
              <a:t>“There is no replacement for a passionate teacher.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FF0000"/>
                </a:solidFill>
              </a:rPr>
              <a:t>Medicine, like religion, is not taught but caught.”</a:t>
            </a:r>
            <a:r>
              <a:rPr lang="en-GB" altLang="en-US" b="1" i="1">
                <a:solidFill>
                  <a:srgbClr val="FF0000"/>
                </a:solidFill>
              </a:rPr>
              <a:t>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i="1">
                <a:solidFill>
                  <a:srgbClr val="FF8994"/>
                </a:solidFill>
              </a:rPr>
              <a:t>(Dr John Collins, Dean of Education, Royal Australasian College of Surgeons)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6629" name="Picture 6">
            <a:extLst>
              <a:ext uri="{FF2B5EF4-FFF2-40B4-BE49-F238E27FC236}">
                <a16:creationId xmlns:a16="http://schemas.microsoft.com/office/drawing/2014/main" id="{0ABA3ABF-C21B-3A4D-BB1D-2390AE59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5445125"/>
            <a:ext cx="2171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E3595F-C760-874B-9F3A-63711B1DF7BB}"/>
              </a:ext>
            </a:extLst>
          </p:cNvPr>
          <p:cNvSpPr txBox="1"/>
          <p:nvPr/>
        </p:nvSpPr>
        <p:spPr>
          <a:xfrm>
            <a:off x="3205956" y="5152737"/>
            <a:ext cx="699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Contact: </a:t>
            </a:r>
            <a:r>
              <a:rPr lang="en-US" sz="3200" dirty="0" err="1">
                <a:latin typeface="+mn-lt"/>
              </a:rPr>
              <a:t>deborahsaleh@gmail.com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34FB-BBA4-6741-B572-63B7ED49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latin typeface="+mn-lt"/>
                <a:ea typeface="+mj-ea"/>
              </a:rPr>
              <a:t>References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3EF835E9-F2D4-3D41-BD92-5BA97C92E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1325563"/>
            <a:ext cx="11603038" cy="5532437"/>
          </a:xfrm>
        </p:spPr>
        <p:txBody>
          <a:bodyPr/>
          <a:lstStyle/>
          <a:p>
            <a:pPr eaLnBrk="1" hangingPunct="1"/>
            <a:r>
              <a:rPr lang="en-GB" altLang="en-US" sz="2000"/>
              <a:t>Andreou, S., Williams, N. and Ganapathi, J. (2016). G91(P) What are the barriers to developing a paediatric multidisciplinary team in-situ simulation programme?. </a:t>
            </a:r>
            <a:r>
              <a:rPr lang="en-GB" altLang="en-US" sz="2000" i="1"/>
              <a:t>Archives of Disease in Childhood</a:t>
            </a:r>
            <a:r>
              <a:rPr lang="en-GB" altLang="en-US" sz="2000"/>
              <a:t>, 101(Suppl 1), pp.A53-A54.</a:t>
            </a:r>
          </a:p>
          <a:p>
            <a:pPr eaLnBrk="1" hangingPunct="1"/>
            <a:r>
              <a:rPr lang="en-GB" altLang="en-US" sz="2000"/>
              <a:t>Brennan, N., Corrigan, O., Allard, J., Archer, J., Barnes, R., Bleakley, A., Collett, T. and de Bere, S. (2010). The transition from medical student to junior doctor: today’s experiences of Tomorrow’s Doctors. </a:t>
            </a:r>
            <a:r>
              <a:rPr lang="en-GB" altLang="en-US" sz="2000" i="1"/>
              <a:t>Medical Education</a:t>
            </a:r>
            <a:r>
              <a:rPr lang="en-GB" altLang="en-US" sz="2000"/>
              <a:t>, 44(5), pp.449-458.</a:t>
            </a:r>
          </a:p>
          <a:p>
            <a:pPr eaLnBrk="1" hangingPunct="1"/>
            <a:r>
              <a:rPr lang="en-GB" altLang="en-US" sz="2000"/>
              <a:t>Hogg, G. and Miller, D. (2016). The effects of an enhanced simulation programme on medical students’ confidence responding to clinical deterioration. </a:t>
            </a:r>
            <a:r>
              <a:rPr lang="en-GB" altLang="en-US" sz="2000" i="1"/>
              <a:t>BMC Medical Education</a:t>
            </a:r>
            <a:r>
              <a:rPr lang="en-GB" altLang="en-US" sz="2000"/>
              <a:t>, 16(1).</a:t>
            </a:r>
          </a:p>
          <a:p>
            <a:pPr eaLnBrk="1" hangingPunct="1"/>
            <a:r>
              <a:rPr lang="en-GB" altLang="en-US" sz="2000"/>
              <a:t>Kirkpatrick, D. and Kirkpatrick, J. (2009). </a:t>
            </a:r>
            <a:r>
              <a:rPr lang="en-GB" altLang="en-US" sz="2000" i="1"/>
              <a:t>Evaluating Training Programs</a:t>
            </a:r>
            <a:r>
              <a:rPr lang="en-GB" altLang="en-US" sz="2000"/>
              <a:t>. San Francisco: Berrett-Koehler Publishers.</a:t>
            </a:r>
          </a:p>
          <a:p>
            <a:pPr eaLnBrk="1" hangingPunct="1"/>
            <a:r>
              <a:rPr lang="en-GB" altLang="en-US" sz="2000"/>
              <a:t>Okuda, Y., Bryson, E., DeMaria, S., Jacobson, L., Quinones, J., Shen, B. and Levine, A. (2009). The Utility of Simulation in Medical Education: What Is the Evidence?. </a:t>
            </a:r>
            <a:r>
              <a:rPr lang="en-GB" altLang="en-US" sz="2000" i="1"/>
              <a:t>Mount Sinai Journal of Medicine: A Journal of Translational and Personalized Medicine</a:t>
            </a:r>
            <a:r>
              <a:rPr lang="en-GB" altLang="en-US" sz="2000"/>
              <a:t>, 76(4), pp.330-343.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9C17-D3A4-484C-A708-FDCD4D98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3600" b="1" u="sng" dirty="0">
                <a:latin typeface="+mn-lt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A240F-752A-0E42-B4DA-443431AF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The problem</a:t>
            </a:r>
          </a:p>
          <a:p>
            <a:r>
              <a:rPr lang="en-US" dirty="0"/>
              <a:t>Designing a new session for </a:t>
            </a:r>
            <a:r>
              <a:rPr lang="en-US" dirty="0" err="1"/>
              <a:t>Paediatrics</a:t>
            </a:r>
            <a:r>
              <a:rPr lang="en-US" dirty="0"/>
              <a:t> medical students</a:t>
            </a:r>
          </a:p>
          <a:p>
            <a:r>
              <a:rPr lang="en-US" dirty="0"/>
              <a:t>Developing a session for FY1 induction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Results</a:t>
            </a:r>
          </a:p>
          <a:p>
            <a:r>
              <a:rPr lang="en-US" dirty="0"/>
              <a:t>Further developments</a:t>
            </a:r>
          </a:p>
          <a:p>
            <a:r>
              <a:rPr lang="en-US" dirty="0"/>
              <a:t>What I’ve learnt </a:t>
            </a:r>
          </a:p>
          <a:p>
            <a:r>
              <a:rPr lang="en-US" dirty="0"/>
              <a:t>Growth as an SAS Doctor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05DD4-C920-D545-82C7-32D35A7A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924" y="3755096"/>
            <a:ext cx="5198076" cy="309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77A3-851F-CE4E-AB2B-91373C5D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>
                <a:latin typeface="+mn-lt"/>
                <a:ea typeface="+mj-ea"/>
              </a:rPr>
              <a:t>The Problem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572B30D3-36CB-F64A-BC9B-3E89068E1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532437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2400" dirty="0"/>
              <a:t>Literature Review shows newly-qualified Doctors</a:t>
            </a:r>
            <a:r>
              <a:rPr lang="en-US" altLang="en-US" sz="2600" dirty="0"/>
              <a:t>: </a:t>
            </a:r>
            <a:r>
              <a:rPr lang="en-GB" altLang="en-US" sz="2000" dirty="0">
                <a:solidFill>
                  <a:srgbClr val="AFABAB"/>
                </a:solidFill>
              </a:rPr>
              <a:t>(Brennan, 2010)</a:t>
            </a:r>
            <a:endParaRPr lang="en-US" altLang="en-US" sz="2000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en-US" sz="2400" dirty="0"/>
              <a:t>Do </a:t>
            </a:r>
            <a:r>
              <a:rPr lang="en-US" altLang="en-US" sz="2400" b="1" dirty="0">
                <a:solidFill>
                  <a:srgbClr val="FF0000"/>
                </a:solidFill>
              </a:rPr>
              <a:t>not</a:t>
            </a:r>
            <a:r>
              <a:rPr lang="en-US" altLang="en-US" sz="2400" dirty="0"/>
              <a:t> feel well-prepared to deal with acutely unwell patients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GB" altLang="en-US" sz="2400" dirty="0"/>
              <a:t>Can struggle with clinical reasoning and decision-making</a:t>
            </a:r>
          </a:p>
          <a:p>
            <a:pPr marL="457200" lvl="1" indent="0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GB" altLang="en-US" dirty="0"/>
              <a:t>Known improvements: 	Increasing undergraduate clinical experience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dirty="0"/>
              <a:t>   					Opportunities to ‘act up’ to Foundation Doctor role</a:t>
            </a:r>
            <a:endParaRPr lang="en-GB" altLang="en-US" sz="2800" dirty="0"/>
          </a:p>
          <a:p>
            <a:pPr marL="514350" indent="-514350" eaLnBrk="1" hangingPunct="1">
              <a:lnSpc>
                <a:spcPct val="200000"/>
              </a:lnSpc>
              <a:buFont typeface="Calibri Light" panose="020F0302020204030204" pitchFamily="34" charset="0"/>
              <a:buAutoNum type="arabicPeriod"/>
              <a:defRPr/>
            </a:pPr>
            <a:r>
              <a:rPr lang="en-GB" altLang="en-US" sz="2600" dirty="0"/>
              <a:t>Reduced duration of Paediatrics clinical placement</a:t>
            </a:r>
          </a:p>
          <a:p>
            <a:pPr marL="514350" indent="-514350" eaLnBrk="1" hangingPunct="1">
              <a:lnSpc>
                <a:spcPct val="145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3.    </a:t>
            </a:r>
            <a:r>
              <a:rPr lang="en-GB" altLang="en-US" sz="2600" dirty="0" err="1"/>
              <a:t>Powerpoint</a:t>
            </a:r>
            <a:r>
              <a:rPr lang="en-GB" altLang="en-US" sz="2600" dirty="0"/>
              <a:t> tutorial-based teaching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E9279-86FA-994D-8E67-7D3D1C00C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62" y="3977588"/>
            <a:ext cx="2751438" cy="28804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8603-14DE-174D-B5EC-6E36D660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05156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latin typeface="+mn-lt"/>
                <a:ea typeface="+mj-ea"/>
              </a:rPr>
              <a:t>Designing My New Teaching Session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6DD0865-0874-894B-88B9-051393CC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5"/>
            <a:ext cx="11353800" cy="55340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600" u="sng" dirty="0"/>
              <a:t>Benefits of Simulation-based Learning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GB" altLang="en-US" sz="2600" dirty="0"/>
              <a:t>Active participants</a:t>
            </a:r>
            <a:endParaRPr lang="en-US" altLang="en-US" sz="2600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en-GB" altLang="en-US" sz="2600" dirty="0"/>
              <a:t>Students can ‘practice’ medicine, without risk to real patients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GB" altLang="en-US" sz="2600" dirty="0"/>
              <a:t>‘Contextualise</a:t>
            </a:r>
            <a:r>
              <a:rPr lang="en-GB" altLang="en-US" sz="2600" b="1" dirty="0"/>
              <a:t>’</a:t>
            </a:r>
            <a:r>
              <a:rPr lang="en-GB" altLang="en-US" sz="2600" dirty="0"/>
              <a:t> learning material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GB" altLang="en-US" sz="2600" dirty="0"/>
              <a:t>‘Hands on,’ Handling real equipment 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GB" altLang="en-US" sz="26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2600" dirty="0"/>
              <a:t>Used</a:t>
            </a:r>
            <a:r>
              <a:rPr lang="en-GB" altLang="en-US" sz="2600" b="1" dirty="0"/>
              <a:t> </a:t>
            </a:r>
            <a:r>
              <a:rPr lang="en-GB" altLang="en-US" sz="2600" dirty="0">
                <a:solidFill>
                  <a:srgbClr val="FF0000"/>
                </a:solidFill>
              </a:rPr>
              <a:t>less</a:t>
            </a:r>
            <a:r>
              <a:rPr lang="en-GB" altLang="en-US" sz="2600" dirty="0"/>
              <a:t> often in undergraduate teaching</a:t>
            </a:r>
            <a:endParaRPr lang="en-US" altLang="en-US" sz="2600" dirty="0"/>
          </a:p>
          <a:p>
            <a:pPr marL="0" indent="0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endParaRPr lang="en-US" altLang="en-US" sz="2600" dirty="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EC801607-2848-9640-9AB9-12DDA6A4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534988"/>
            <a:ext cx="45608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i="1">
                <a:solidFill>
                  <a:srgbClr val="FF0000"/>
                </a:solidFill>
              </a:rPr>
              <a:t>Tell me and I will forget,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i="1">
                <a:solidFill>
                  <a:srgbClr val="FF0000"/>
                </a:solidFill>
              </a:rPr>
              <a:t>Show me and I may remember,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i="1">
                <a:solidFill>
                  <a:srgbClr val="FF0000"/>
                </a:solidFill>
              </a:rPr>
              <a:t>Involve me and I will understand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i="1">
                <a:solidFill>
                  <a:srgbClr val="FF8994"/>
                </a:solidFill>
              </a:rPr>
              <a:t>Xun Zi (c312–230 BCE)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F3029-8369-6C4E-A48C-675121911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29" y="3955385"/>
            <a:ext cx="3679371" cy="2902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92118-D079-3544-8B32-48F433A8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4225" cy="484505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b="1" dirty="0"/>
              <a:t>Clinical Scenario-based with Integrated ‘FY Doctor- type’ Complementary Tasks </a:t>
            </a:r>
          </a:p>
          <a:p>
            <a:pPr>
              <a:defRPr/>
            </a:pPr>
            <a:r>
              <a:rPr lang="en-GB" sz="2400" dirty="0"/>
              <a:t>Common acute presentation – Acute Asthma</a:t>
            </a:r>
          </a:p>
          <a:p>
            <a:pPr>
              <a:defRPr/>
            </a:pPr>
            <a:r>
              <a:rPr lang="en-GB" altLang="en-US" sz="2400" dirty="0"/>
              <a:t>‘</a:t>
            </a:r>
            <a:r>
              <a:rPr lang="en-GB" altLang="en-US" sz="2400" b="1" dirty="0">
                <a:solidFill>
                  <a:srgbClr val="FF0000"/>
                </a:solidFill>
              </a:rPr>
              <a:t>Realism</a:t>
            </a:r>
            <a:r>
              <a:rPr lang="en-GB" altLang="en-US" sz="2400" b="1" dirty="0"/>
              <a:t> </a:t>
            </a:r>
            <a:r>
              <a:rPr lang="en-GB" altLang="en-US" sz="2400" dirty="0"/>
              <a:t>crucial to encouraging engagement with simulation’ </a:t>
            </a:r>
            <a:r>
              <a:rPr lang="en-GB" altLang="en-US" sz="2400" dirty="0">
                <a:solidFill>
                  <a:srgbClr val="7F7F7F"/>
                </a:solidFill>
              </a:rPr>
              <a:t>(Hogg, 2016) </a:t>
            </a:r>
            <a:endParaRPr lang="en-GB" sz="2400" dirty="0"/>
          </a:p>
          <a:p>
            <a:pPr>
              <a:defRPr/>
            </a:pPr>
            <a:r>
              <a:rPr lang="en-US" sz="2400" dirty="0"/>
              <a:t>Structured Clinical A-E Assessment</a:t>
            </a:r>
          </a:p>
          <a:p>
            <a:pPr>
              <a:defRPr/>
            </a:pPr>
            <a:r>
              <a:rPr lang="en-US" sz="2400" u="sng" dirty="0"/>
              <a:t>Integrated Tasks</a:t>
            </a:r>
            <a:endParaRPr lang="en-GB" sz="2400" dirty="0"/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sz="2400" dirty="0"/>
              <a:t>Prescribing, Practical skills</a:t>
            </a:r>
            <a:r>
              <a:rPr lang="en-GB" sz="2400" dirty="0"/>
              <a:t>, </a:t>
            </a:r>
            <a:r>
              <a:rPr lang="en-US" sz="2400" dirty="0"/>
              <a:t>Interpreting and acting upon results,</a:t>
            </a:r>
            <a:r>
              <a:rPr lang="en-GB" sz="2400" dirty="0"/>
              <a:t> </a:t>
            </a:r>
            <a:r>
              <a:rPr lang="en-US" sz="2400" dirty="0"/>
              <a:t>Calling for help, Structured handover, Clinical documentation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US" sz="2400" dirty="0"/>
              <a:t>Lesson Plan, Learning Outcomes aligned with Curriculum</a:t>
            </a:r>
            <a:endParaRPr lang="en-US" alt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2863D4-18CF-C348-861B-00E6138A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latin typeface="+mn-lt"/>
                <a:ea typeface="+mj-ea"/>
              </a:rPr>
              <a:t>Designing My New Teaching Session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89993148-5D65-9F44-A09C-70DFF37B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8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en-US" sz="3200" b="1" u="sng" dirty="0">
                <a:latin typeface="Calibri" panose="020F0502020204030204" pitchFamily="34" charset="0"/>
              </a:rPr>
              <a:t>Method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FE76738B-E212-9A47-A58B-E70AEA6C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863"/>
            <a:ext cx="11226800" cy="6032500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GB" altLang="en-US" sz="2400" b="1" dirty="0"/>
              <a:t>Pre and Post-Session Questionnaire </a:t>
            </a:r>
            <a:r>
              <a:rPr lang="en-GB" altLang="en-US" sz="2400" dirty="0"/>
              <a:t>(ten-point scale)</a:t>
            </a:r>
            <a:endParaRPr lang="en-GB" altLang="en-US" sz="2400" b="1" dirty="0"/>
          </a:p>
          <a:p>
            <a:pPr marL="914400" lvl="1" indent="-457200" eaLnBrk="1" hangingPunct="1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GB" altLang="en-US" dirty="0"/>
              <a:t>Confidence with Clinical learning outcomes </a:t>
            </a:r>
          </a:p>
          <a:p>
            <a:pPr marL="914400" lvl="2" indent="0" eaLnBrk="1" hangingPunct="1">
              <a:lnSpc>
                <a:spcPct val="100000"/>
              </a:lnSpc>
              <a:buNone/>
            </a:pPr>
            <a:r>
              <a:rPr lang="en-GB" altLang="en-US" dirty="0">
                <a:solidFill>
                  <a:srgbClr val="FF0000"/>
                </a:solidFill>
              </a:rPr>
              <a:t>	Comparison of pre/post scores  → </a:t>
            </a:r>
            <a:r>
              <a:rPr lang="en-GB" altLang="en-US" b="1" u="sng" dirty="0">
                <a:solidFill>
                  <a:srgbClr val="FF0000"/>
                </a:solidFill>
              </a:rPr>
              <a:t>Perceived educational impact of session </a:t>
            </a:r>
          </a:p>
          <a:p>
            <a:pPr marL="914400" lvl="1" indent="-457200" eaLnBrk="1" hangingPunct="1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GB" altLang="en-US" dirty="0"/>
              <a:t>Quality of learning experience</a:t>
            </a:r>
          </a:p>
          <a:p>
            <a:pPr marL="914400" lvl="1" indent="-457200" eaLnBrk="1" hangingPunct="1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r>
              <a:rPr lang="en-GB" altLang="en-US" dirty="0"/>
              <a:t>Open responses  </a:t>
            </a:r>
          </a:p>
          <a:p>
            <a:pPr marL="914400" lvl="1" indent="-457200" eaLnBrk="1" hangingPunct="1">
              <a:lnSpc>
                <a:spcPct val="100000"/>
              </a:lnSpc>
              <a:buFont typeface="Calibri Light" panose="020F0302020204030204" pitchFamily="34" charset="0"/>
              <a:buAutoNum type="arabicPeriod"/>
            </a:pPr>
            <a:endParaRPr lang="en-GB" altLang="en-US" dirty="0"/>
          </a:p>
          <a:p>
            <a:pPr eaLnBrk="1" hangingPunct="1">
              <a:lnSpc>
                <a:spcPct val="110000"/>
              </a:lnSpc>
            </a:pPr>
            <a:r>
              <a:rPr lang="en-GB" altLang="en-US" sz="2400" b="1" dirty="0"/>
              <a:t>Data Collection </a:t>
            </a:r>
            <a:r>
              <a:rPr lang="en-GB" altLang="en-US" dirty="0"/>
              <a:t>- </a:t>
            </a:r>
            <a:r>
              <a:rPr lang="en-GB" altLang="en-US" sz="2400" dirty="0"/>
              <a:t>Feb-Oct 2019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GB" altLang="en-US" sz="2400" dirty="0"/>
              <a:t>   5 groups,  N=19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5BFC9-2C89-A542-81CF-98920F4FB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92" y="3278602"/>
            <a:ext cx="5074508" cy="3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3F6D16-8D06-4B7A-A870-F24AF62E9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497428"/>
              </p:ext>
            </p:extLst>
          </p:nvPr>
        </p:nvGraphicFramePr>
        <p:xfrm>
          <a:off x="1759931" y="1198605"/>
          <a:ext cx="9984764" cy="245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7CB080A-C060-4140-92B0-0B519C8AB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446274"/>
              </p:ext>
            </p:extLst>
          </p:nvPr>
        </p:nvGraphicFramePr>
        <p:xfrm>
          <a:off x="1009403" y="3590524"/>
          <a:ext cx="10735292" cy="320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677B79E-8CD7-1F4D-9CCC-445BD32F5C7C}"/>
              </a:ext>
            </a:extLst>
          </p:cNvPr>
          <p:cNvSpPr txBox="1">
            <a:spLocks/>
          </p:cNvSpPr>
          <p:nvPr/>
        </p:nvSpPr>
        <p:spPr bwMode="auto">
          <a:xfrm>
            <a:off x="827904" y="247136"/>
            <a:ext cx="10525896" cy="105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600" b="1" u="sng" dirty="0">
                <a:latin typeface="+mn-lt"/>
              </a:rPr>
              <a:t>Medical Student Results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D026DF1-30A1-5D47-81DB-7A0F74620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38" y="66675"/>
            <a:ext cx="15922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A48912EA-21BA-9E44-BF92-1B80641B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559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7F7F7F"/>
                </a:solidFill>
              </a:rPr>
              <a:t>N=19</a:t>
            </a:r>
            <a:endParaRPr lang="en-GB" altLang="en-US" sz="1200" b="1" dirty="0">
              <a:solidFill>
                <a:srgbClr val="7F7F7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7F7F7F"/>
                </a:solidFill>
              </a:rPr>
              <a:t>Rating scale 1-10 where 1 is least and 10 is most</a:t>
            </a:r>
            <a:endParaRPr lang="en-US" altLang="en-US" sz="1200" dirty="0">
              <a:solidFill>
                <a:srgbClr val="7F7F7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71BFA-C6FA-D74C-9D85-015F536E930C}"/>
              </a:ext>
            </a:extLst>
          </p:cNvPr>
          <p:cNvSpPr txBox="1"/>
          <p:nvPr/>
        </p:nvSpPr>
        <p:spPr>
          <a:xfrm>
            <a:off x="11158847" y="3733148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12</a:t>
            </a:r>
            <a:r>
              <a:rPr lang="en-US" sz="1400" b="1" dirty="0"/>
              <a:t>% </a:t>
            </a:r>
            <a:r>
              <a:rPr lang="en-US" sz="1000" dirty="0"/>
              <a:t>increase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2F71BFA-C6FA-D74C-9D85-015F536E930C}"/>
              </a:ext>
            </a:extLst>
          </p:cNvPr>
          <p:cNvSpPr txBox="1"/>
          <p:nvPr/>
        </p:nvSpPr>
        <p:spPr>
          <a:xfrm>
            <a:off x="11158847" y="4183549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10</a:t>
            </a:r>
            <a:r>
              <a:rPr lang="en-US" sz="1400" b="1" dirty="0"/>
              <a:t>% </a:t>
            </a:r>
            <a:r>
              <a:rPr lang="en-US" sz="1000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218901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4291-0BE5-1F4F-A284-F4C6961D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err="1">
                <a:latin typeface="+mn-lt"/>
              </a:rPr>
              <a:t>Paediatric</a:t>
            </a:r>
            <a:r>
              <a:rPr lang="en-US" sz="3600" b="1" u="sng" dirty="0">
                <a:latin typeface="+mn-lt"/>
              </a:rPr>
              <a:t> Junior Doctors Results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B7B3FB1-520D-6741-A754-227A82D19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38" y="66675"/>
            <a:ext cx="15922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02CB923-A1C7-DF4E-B94F-6CF002D3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559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7F7F7F"/>
                </a:solidFill>
              </a:rPr>
              <a:t>N=9</a:t>
            </a:r>
            <a:endParaRPr lang="en-GB" altLang="en-US" sz="1200" b="1" dirty="0">
              <a:solidFill>
                <a:srgbClr val="7F7F7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7F7F7F"/>
                </a:solidFill>
              </a:rPr>
              <a:t>Rating scale 1-10 where 1 is least and 10 is most</a:t>
            </a:r>
            <a:endParaRPr lang="en-US" altLang="en-US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F345D4-F63E-43C3-880E-359D46E81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367264"/>
              </p:ext>
            </p:extLst>
          </p:nvPr>
        </p:nvGraphicFramePr>
        <p:xfrm>
          <a:off x="1690950" y="1357172"/>
          <a:ext cx="9824109" cy="225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ED59940-B3BF-42EB-BABA-403724AE4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544831"/>
              </p:ext>
            </p:extLst>
          </p:nvPr>
        </p:nvGraphicFramePr>
        <p:xfrm>
          <a:off x="118872" y="3308578"/>
          <a:ext cx="11521440" cy="329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DD1B68-BD14-B74D-B9A4-7DF38962E6D3}"/>
              </a:ext>
            </a:extLst>
          </p:cNvPr>
          <p:cNvSpPr txBox="1"/>
          <p:nvPr/>
        </p:nvSpPr>
        <p:spPr>
          <a:xfrm>
            <a:off x="9978868" y="1510671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39% </a:t>
            </a:r>
            <a:r>
              <a:rPr lang="en-US" sz="1000" dirty="0"/>
              <a:t>increase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7231F-709D-064A-8A21-0BD6F5BEFD7E}"/>
              </a:ext>
            </a:extLst>
          </p:cNvPr>
          <p:cNvSpPr txBox="1"/>
          <p:nvPr/>
        </p:nvSpPr>
        <p:spPr>
          <a:xfrm>
            <a:off x="9978867" y="1964067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59% </a:t>
            </a:r>
            <a:r>
              <a:rPr lang="en-US" sz="1000" dirty="0"/>
              <a:t>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55EF0-7356-4B4D-BCE7-8313784A77A5}"/>
              </a:ext>
            </a:extLst>
          </p:cNvPr>
          <p:cNvSpPr txBox="1"/>
          <p:nvPr/>
        </p:nvSpPr>
        <p:spPr>
          <a:xfrm>
            <a:off x="9978867" y="2484900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48% </a:t>
            </a:r>
            <a:r>
              <a:rPr lang="en-US" sz="1000" dirty="0"/>
              <a:t>increase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C58CC-5C0E-5B48-A44B-B6E7470DAC15}"/>
              </a:ext>
            </a:extLst>
          </p:cNvPr>
          <p:cNvSpPr txBox="1"/>
          <p:nvPr/>
        </p:nvSpPr>
        <p:spPr>
          <a:xfrm>
            <a:off x="9978867" y="2936022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24% </a:t>
            </a:r>
            <a:r>
              <a:rPr lang="en-US" sz="1000" dirty="0"/>
              <a:t>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9B0E2-93B5-9A4A-9947-00ED9F2FFB4D}"/>
              </a:ext>
            </a:extLst>
          </p:cNvPr>
          <p:cNvSpPr txBox="1"/>
          <p:nvPr/>
        </p:nvSpPr>
        <p:spPr>
          <a:xfrm>
            <a:off x="10831617" y="3551790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34% </a:t>
            </a:r>
            <a:r>
              <a:rPr lang="en-US" sz="1000" dirty="0"/>
              <a:t>increase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1AB4C-E2AF-CE49-BCBD-338D4763D127}"/>
              </a:ext>
            </a:extLst>
          </p:cNvPr>
          <p:cNvSpPr txBox="1"/>
          <p:nvPr/>
        </p:nvSpPr>
        <p:spPr>
          <a:xfrm>
            <a:off x="10831617" y="3964279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8% </a:t>
            </a:r>
            <a:r>
              <a:rPr lang="en-US" sz="1000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63202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285C-4D9F-F740-AE30-4329E460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>
                <a:latin typeface="+mn-lt"/>
              </a:rPr>
              <a:t>Nurse Associates Results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2F6DDDD-9938-E143-BF79-DA59075EF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559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7F7F7F"/>
                </a:solidFill>
              </a:rPr>
              <a:t>N=5</a:t>
            </a:r>
            <a:endParaRPr lang="en-GB" altLang="en-US" sz="1200" b="1" dirty="0">
              <a:solidFill>
                <a:srgbClr val="7F7F7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7F7F7F"/>
                </a:solidFill>
              </a:rPr>
              <a:t>Rating scale 1-10 where 1 is least and 10 is most</a:t>
            </a:r>
            <a:endParaRPr lang="en-US" altLang="en-US" sz="1200" dirty="0">
              <a:solidFill>
                <a:srgbClr val="7F7F7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0000CD-BA53-AA4D-9046-DC065224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38" y="66675"/>
            <a:ext cx="15922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023D62-9C76-4C8A-AAD2-13F4F35D8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548942"/>
              </p:ext>
            </p:extLst>
          </p:nvPr>
        </p:nvGraphicFramePr>
        <p:xfrm>
          <a:off x="485844" y="1360292"/>
          <a:ext cx="10954789" cy="25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6E2709A-EB97-4345-91A5-A27F14092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33856"/>
              </p:ext>
            </p:extLst>
          </p:nvPr>
        </p:nvGraphicFramePr>
        <p:xfrm>
          <a:off x="0" y="3638378"/>
          <a:ext cx="11516139" cy="321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3C7B24-D3C4-5449-8584-CBB7AB07B6CA}"/>
              </a:ext>
            </a:extLst>
          </p:cNvPr>
          <p:cNvSpPr txBox="1"/>
          <p:nvPr/>
        </p:nvSpPr>
        <p:spPr>
          <a:xfrm>
            <a:off x="10390285" y="1511995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16% </a:t>
            </a:r>
            <a:r>
              <a:rPr lang="en-US" sz="1000" dirty="0"/>
              <a:t>increase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8E69A-79D6-8248-B3F2-E2A952771DCF}"/>
              </a:ext>
            </a:extLst>
          </p:cNvPr>
          <p:cNvSpPr txBox="1"/>
          <p:nvPr/>
        </p:nvSpPr>
        <p:spPr>
          <a:xfrm>
            <a:off x="10390285" y="2088517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17% </a:t>
            </a:r>
            <a:r>
              <a:rPr lang="en-US" sz="1000" dirty="0"/>
              <a:t>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FDAF6-0AC6-6D45-8460-AF810D44ED36}"/>
              </a:ext>
            </a:extLst>
          </p:cNvPr>
          <p:cNvSpPr txBox="1"/>
          <p:nvPr/>
        </p:nvSpPr>
        <p:spPr>
          <a:xfrm>
            <a:off x="10410838" y="2684754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27% </a:t>
            </a:r>
            <a:r>
              <a:rPr lang="en-US" sz="1000" dirty="0"/>
              <a:t>increase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C1FC8B-D396-E149-B80A-EC93A4C12F54}"/>
              </a:ext>
            </a:extLst>
          </p:cNvPr>
          <p:cNvSpPr txBox="1"/>
          <p:nvPr/>
        </p:nvSpPr>
        <p:spPr>
          <a:xfrm>
            <a:off x="10369536" y="3227025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18% </a:t>
            </a:r>
            <a:r>
              <a:rPr lang="en-US" sz="1000" dirty="0"/>
              <a:t>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7941C-8CC8-AB4B-A650-CD421437058E}"/>
              </a:ext>
            </a:extLst>
          </p:cNvPr>
          <p:cNvSpPr txBox="1"/>
          <p:nvPr/>
        </p:nvSpPr>
        <p:spPr>
          <a:xfrm>
            <a:off x="11178934" y="4304407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4% </a:t>
            </a:r>
            <a:r>
              <a:rPr lang="en-US" sz="1000" dirty="0"/>
              <a:t>increase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36931D-A1DE-8748-8CE1-BBED283B53DC}"/>
              </a:ext>
            </a:extLst>
          </p:cNvPr>
          <p:cNvSpPr txBox="1"/>
          <p:nvPr/>
        </p:nvSpPr>
        <p:spPr>
          <a:xfrm>
            <a:off x="11145065" y="3762136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49% </a:t>
            </a:r>
            <a:r>
              <a:rPr lang="en-US" sz="1000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351046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2764ABA446B4DA74EB1FB9E3982C7" ma:contentTypeVersion="12" ma:contentTypeDescription="Create a new document." ma:contentTypeScope="" ma:versionID="c2ee6265fa14d1bb7c9766cf4ac6f5b5">
  <xsd:schema xmlns:xsd="http://www.w3.org/2001/XMLSchema" xmlns:xs="http://www.w3.org/2001/XMLSchema" xmlns:p="http://schemas.microsoft.com/office/2006/metadata/properties" xmlns:ns2="9eb2759f-7b89-47c7-be02-cae7be8edc1e" xmlns:ns3="7fc22b1f-6621-43a8-a921-007c549abc65" targetNamespace="http://schemas.microsoft.com/office/2006/metadata/properties" ma:root="true" ma:fieldsID="099e37886140cd6f4278306b9f813080" ns2:_="" ns3:_="">
    <xsd:import namespace="9eb2759f-7b89-47c7-be02-cae7be8edc1e"/>
    <xsd:import namespace="7fc22b1f-6621-43a8-a921-007c549abc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2759f-7b89-47c7-be02-cae7be8ed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22b1f-6621-43a8-a921-007c549abc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1BA7B5-AA00-4B12-9CE9-975B23ACC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2759f-7b89-47c7-be02-cae7be8edc1e"/>
    <ds:schemaRef ds:uri="7fc22b1f-6621-43a8-a921-007c549abc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BA9CC-048C-430A-89D7-A95528C975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F33AA-5B69-4EFC-9628-DB843083ACA2}">
  <ds:schemaRefs>
    <ds:schemaRef ds:uri="9eb2759f-7b89-47c7-be02-cae7be8edc1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fc22b1f-6621-43a8-a921-007c549abc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913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Creation of a New Undergraduate Teaching Session  – Improving Preparation and Transition to Foundation Doctor   HEENW SAS Conference 17th October 2019</vt:lpstr>
      <vt:lpstr>Contents</vt:lpstr>
      <vt:lpstr>The Problem</vt:lpstr>
      <vt:lpstr>Designing My New Teaching Session</vt:lpstr>
      <vt:lpstr>Designing My New Teaching Session</vt:lpstr>
      <vt:lpstr>Method</vt:lpstr>
      <vt:lpstr>PowerPoint Presentation</vt:lpstr>
      <vt:lpstr>Paediatric Junior Doctors Results</vt:lpstr>
      <vt:lpstr>Nurse Associates Results</vt:lpstr>
      <vt:lpstr>Developing a Session for FY1 Induction</vt:lpstr>
      <vt:lpstr>Developing a Session for FY1 Induction</vt:lpstr>
      <vt:lpstr>FY1 Results</vt:lpstr>
      <vt:lpstr>Facilitator Feedback</vt:lpstr>
      <vt:lpstr>Further Developments of My Teaching Session</vt:lpstr>
      <vt:lpstr>What Has This Project Taught Me?</vt:lpstr>
      <vt:lpstr>Thank You for Listening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Creation of a new undergraduate teaching session – improving preparation and transition to foundation doctor   HEENW SAS Conference 17.10.19</dc:title>
  <dc:creator>Dan Saleh</dc:creator>
  <cp:lastModifiedBy>Stephanie</cp:lastModifiedBy>
  <cp:revision>59</cp:revision>
  <cp:lastPrinted>2019-10-08T17:33:22Z</cp:lastPrinted>
  <dcterms:created xsi:type="dcterms:W3CDTF">2019-10-08T10:48:17Z</dcterms:created>
  <dcterms:modified xsi:type="dcterms:W3CDTF">2020-10-22T13:45:35Z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0x0101003252764ABA446B4DA74EB1FB9E3982C7</vt:lpwstr>
  </property>
</Properties>
</file>