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18" d="100"/>
          <a:sy n="118" d="100"/>
        </p:scale>
        <p:origin x="-648"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51668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6c7af754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6c7af754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22222"/>
                </a:solidFill>
                <a:highlight>
                  <a:srgbClr val="FFFFFF"/>
                </a:highlight>
              </a:rPr>
              <a:t>The </a:t>
            </a:r>
            <a:r>
              <a:rPr lang="en" sz="1200" b="1">
                <a:solidFill>
                  <a:srgbClr val="222222"/>
                </a:solidFill>
                <a:highlight>
                  <a:srgbClr val="FFFFFF"/>
                </a:highlight>
              </a:rPr>
              <a:t>right to self</a:t>
            </a:r>
            <a:r>
              <a:rPr lang="en" sz="1200">
                <a:solidFill>
                  <a:srgbClr val="222222"/>
                </a:solidFill>
                <a:highlight>
                  <a:srgbClr val="FFFFFF"/>
                </a:highlight>
              </a:rPr>
              <a:t>-</a:t>
            </a:r>
            <a:r>
              <a:rPr lang="en" sz="1200" b="1">
                <a:solidFill>
                  <a:srgbClr val="222222"/>
                </a:solidFill>
                <a:highlight>
                  <a:srgbClr val="FFFFFF"/>
                </a:highlight>
              </a:rPr>
              <a:t>determination</a:t>
            </a:r>
            <a:r>
              <a:rPr lang="en" sz="1200">
                <a:solidFill>
                  <a:srgbClr val="222222"/>
                </a:solidFill>
                <a:highlight>
                  <a:srgbClr val="FFFFFF"/>
                </a:highlight>
              </a:rPr>
              <a:t> is the </a:t>
            </a:r>
            <a:r>
              <a:rPr lang="en" sz="1200" b="1">
                <a:solidFill>
                  <a:srgbClr val="222222"/>
                </a:solidFill>
                <a:highlight>
                  <a:srgbClr val="FFFFFF"/>
                </a:highlight>
              </a:rPr>
              <a:t>right</a:t>
            </a:r>
            <a:r>
              <a:rPr lang="en" sz="1200">
                <a:solidFill>
                  <a:srgbClr val="222222"/>
                </a:solidFill>
                <a:highlight>
                  <a:srgbClr val="FFFFFF"/>
                </a:highlight>
              </a:rPr>
              <a:t> of a people to determine its own destiny. In particular, the principle allows a people to choose its own political status and to determine its own form of economic, cultural and social development.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6c7af754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6c7af75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guidance extends beyond the patient group that was previously the subject of applications to the Court of Protection</a:t>
            </a:r>
            <a:endParaRPr/>
          </a:p>
          <a:p>
            <a:pPr marL="0" lvl="0" indent="0" algn="l" rtl="0">
              <a:spcBef>
                <a:spcPts val="0"/>
              </a:spcBef>
              <a:spcAft>
                <a:spcPts val="0"/>
              </a:spcAft>
              <a:buNone/>
            </a:pPr>
            <a:r>
              <a:rPr lang="en"/>
              <a:t>Neurodegenerative: PD , Huntington's and dementia</a:t>
            </a:r>
            <a:endParaRPr/>
          </a:p>
          <a:p>
            <a:pPr marL="0" lvl="0" indent="0" algn="l" rtl="0">
              <a:spcBef>
                <a:spcPts val="0"/>
              </a:spcBef>
              <a:spcAft>
                <a:spcPts val="0"/>
              </a:spcAft>
              <a:buNone/>
            </a:pPr>
            <a:r>
              <a:rPr lang="en"/>
              <a:t>Co-morbidities/frail: catastrophic stroke, traumatic/hypoxic brain injury, CNS infection, SDH, post brain surgery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6c916e8a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6c916e8a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indicated: </a:t>
            </a:r>
            <a:endParaRPr/>
          </a:p>
          <a:p>
            <a:pPr marL="457200" lvl="0" indent="-298450" algn="l" rtl="0">
              <a:spcBef>
                <a:spcPts val="0"/>
              </a:spcBef>
              <a:spcAft>
                <a:spcPts val="0"/>
              </a:spcAft>
              <a:buSzPts val="1100"/>
              <a:buChar char="-"/>
            </a:pPr>
            <a:r>
              <a:rPr lang="en"/>
              <a:t>not possible to provide it (pohysically impossible to insert tube, patient keeps removing it)</a:t>
            </a:r>
            <a:endParaRPr/>
          </a:p>
          <a:p>
            <a:pPr marL="457200" lvl="0" indent="-298450" algn="l" rtl="0">
              <a:spcBef>
                <a:spcPts val="0"/>
              </a:spcBef>
              <a:spcAft>
                <a:spcPts val="0"/>
              </a:spcAft>
              <a:buSzPts val="1100"/>
              <a:buChar char="-"/>
            </a:pPr>
            <a:r>
              <a:rPr lang="en"/>
              <a:t>Risk too great - mortality from PEG/RIG insertion or high risk of aspiration</a:t>
            </a:r>
            <a:endParaRPr/>
          </a:p>
          <a:p>
            <a:pPr marL="457200" lvl="0" indent="-298450" algn="l" rtl="0">
              <a:spcBef>
                <a:spcPts val="0"/>
              </a:spcBef>
              <a:spcAft>
                <a:spcPts val="0"/>
              </a:spcAft>
              <a:buSzPts val="1100"/>
              <a:buChar char="-"/>
            </a:pPr>
            <a:r>
              <a:rPr lang="en"/>
              <a:t>No clinical benefit and would carry potential risks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6c916e8aa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6c916e8a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6c7af754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6c7af754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decisions about CANH for a patient who lacks capacity must be made in line with the Mental Capacity Act 2005.</a:t>
            </a:r>
            <a:endParaRPr/>
          </a:p>
          <a:p>
            <a:pPr marL="0" lvl="0" indent="0" algn="l" rtl="0">
              <a:spcBef>
                <a:spcPts val="0"/>
              </a:spcBef>
              <a:spcAft>
                <a:spcPts val="0"/>
              </a:spcAft>
              <a:buNone/>
            </a:pPr>
            <a:r>
              <a:rPr lang="en"/>
              <a:t>protects patients by ensuring that decisions are made about treatment and care that are right for each individual, in the widest sense. protects doctors by providing protection from liability in relation to the decisions they make, but only when the correct decision-making process has been followed.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df0cdab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df0cdab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6c7af754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6c7af754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adult patients with capacity make an ADRT, they do not need to make what others perceive to be a wise decision. </a:t>
            </a:r>
            <a:endParaRPr/>
          </a:p>
          <a:p>
            <a:pPr marL="0" lvl="0" indent="0" algn="l" rtl="0">
              <a:spcBef>
                <a:spcPts val="0"/>
              </a:spcBef>
              <a:spcAft>
                <a:spcPts val="0"/>
              </a:spcAft>
              <a:buNone/>
            </a:pPr>
            <a:r>
              <a:rPr lang="en"/>
              <a:t>The fact that the healthcare team and/or the family do not agree with the decision made does not mean that the patient lacked capacity or that the decision can be overruled or set to one side.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6c7af7547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6c7af754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an ADRT is made refusing CANH, after a health and welfare attorney is appointed, the ADRT takes precedence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6c7af754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6c7af754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reality these decisions will be made as one part of an overall plan for care and treatment, as part of an ongoing dialogue. This may also involve decisions about ceilings of treatment or intervention, such as whether antibiotics should be provided if the patient develops an infection, as part of an ongoing dialogue.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6c7af754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6c7af754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6c7af7547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6c7af7547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6c7af754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6c7af754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second of the categories above is potentially very broad and open to interpretation. How extensive this consultation should be will depend on what is ‘practicable and appropriate’ in the individual circumstances and should be proportionate to the consequences of the decision being made</a:t>
            </a:r>
            <a:endParaRPr/>
          </a:p>
          <a:p>
            <a:pPr marL="0" lvl="0" indent="0" algn="l" rtl="0">
              <a:spcBef>
                <a:spcPts val="0"/>
              </a:spcBef>
              <a:spcAft>
                <a:spcPts val="0"/>
              </a:spcAft>
              <a:buNone/>
            </a:pPr>
            <a:r>
              <a:rPr lang="en"/>
              <a:t>The person responsible for making the decision should ultimately decide how wide this consultation should be, but should take account of the views of other members of the healthcare team in reaching that decision. </a:t>
            </a:r>
            <a:endParaRPr/>
          </a:p>
          <a:p>
            <a:pPr marL="0" lvl="0" indent="0" algn="l" rtl="0">
              <a:spcBef>
                <a:spcPts val="0"/>
              </a:spcBef>
              <a:spcAft>
                <a:spcPts val="0"/>
              </a:spcAft>
              <a:buNone/>
            </a:pPr>
            <a:r>
              <a:rPr lang="en"/>
              <a:t>The decision of who to consult must not be influenced by a desire to achieve agreement on a particular course of action.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df0cdab6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df0cdab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‘wrong ‘ decision could be carrying treatment on too long or withdrawing it too early.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6c7af7547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6c7af754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Prognosis with/without CANH, process of withdrawal including EOLCP</a:t>
            </a:r>
            <a:endParaRPr/>
          </a:p>
          <a:p>
            <a:pPr marL="0" lvl="0" indent="0" algn="l" rtl="0">
              <a:spcBef>
                <a:spcPts val="0"/>
              </a:spcBef>
              <a:spcAft>
                <a:spcPts val="0"/>
              </a:spcAft>
              <a:buNone/>
            </a:pPr>
            <a:r>
              <a:rPr lang="en"/>
              <a:t>Including whether they think the patient would want CANH to be provided and why they think that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df406ecef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df406ece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6c7af7547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76c7af754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6c7af7547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6c7af754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6c7af7547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6c7af754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6c7af7547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6c7af754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6c7af7547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6c7af754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6c7af7547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6c7af754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921571a1d13678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921571a1d13678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6c7af7547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6c7af7547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have relevant clinical knowledge and experience; </a:t>
            </a:r>
            <a:endParaRPr/>
          </a:p>
          <a:p>
            <a:pPr marL="0" lvl="0" indent="0" algn="l" rtl="0">
              <a:spcBef>
                <a:spcPts val="0"/>
              </a:spcBef>
              <a:spcAft>
                <a:spcPts val="0"/>
              </a:spcAft>
              <a:buNone/>
            </a:pPr>
            <a:r>
              <a:rPr lang="en"/>
              <a:t>– have experience of best interests decision-making; </a:t>
            </a:r>
            <a:endParaRPr/>
          </a:p>
          <a:p>
            <a:pPr marL="0" lvl="0" indent="0" algn="l" rtl="0">
              <a:spcBef>
                <a:spcPts val="0"/>
              </a:spcBef>
              <a:spcAft>
                <a:spcPts val="0"/>
              </a:spcAft>
              <a:buNone/>
            </a:pPr>
            <a:r>
              <a:rPr lang="en"/>
              <a:t>– be able to act independently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6c7af7547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76c7af7547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6c7af7547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6c7af7547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6c7af7547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6c7af754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6c7af7547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6c7af754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interests assessments about CANH to be carried out in, or by staff from, another establishment.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6c7af7547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6c7af754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6c7af7547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6c7af754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6c7af7547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6c7af7547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921571a1d13678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921571a1d13678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6c916e8a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6c916e8a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r>
              <a:rPr lang="en" sz="1200">
                <a:solidFill>
                  <a:srgbClr val="585757"/>
                </a:solidFill>
              </a:rPr>
              <a:t>Decisions to start, re-start, continue or stop CANH in adults in England and Wales who lack the capacity to make the decision for themselves.</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921571a1d136785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921571a1d136785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6c7af754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6c7af754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provide reassurance to those close to patients and the wider public, some additional levels of scrutiny have traditionally been</a:t>
            </a:r>
            <a:endParaRPr/>
          </a:p>
          <a:p>
            <a:pPr marL="0" lvl="0" indent="0" algn="l" rtl="0">
              <a:spcBef>
                <a:spcPts val="0"/>
              </a:spcBef>
              <a:spcAft>
                <a:spcPts val="0"/>
              </a:spcAft>
              <a:buNone/>
            </a:pPr>
            <a:r>
              <a:rPr lang="en"/>
              <a:t>applied to these decisions.</a:t>
            </a:r>
            <a:endParaRPr/>
          </a:p>
          <a:p>
            <a:pPr marL="0" lvl="0" indent="0" algn="l" rtl="0">
              <a:spcBef>
                <a:spcPts val="0"/>
              </a:spcBef>
              <a:spcAft>
                <a:spcPts val="0"/>
              </a:spcAft>
              <a:buNone/>
            </a:pPr>
            <a:r>
              <a:rPr lang="en"/>
              <a:t>CANH is not fundamentally different from other forms of life-sustaining treatment, but, because of this history, the changing legal position and the additional scrutiny of these decisions required by the GMC, we have made the decision to produce separate guidance on CANH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6c916e8a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6c916e8a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6c7af754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6c7af754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Withdrawing Nutrition and Hydration at the End of Life</a:t>
            </a:r>
            <a:endParaRPr dirty="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Rachel Taylor </a:t>
            </a:r>
            <a:endParaRPr/>
          </a:p>
          <a:p>
            <a:pPr marL="0" lvl="0" indent="0" algn="ctr" rtl="0">
              <a:spcBef>
                <a:spcPts val="0"/>
              </a:spcBef>
              <a:spcAft>
                <a:spcPts val="0"/>
              </a:spcAft>
              <a:buNone/>
            </a:pPr>
            <a:r>
              <a:rPr lang="en"/>
              <a:t>ST4 Palliative Medicine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Balancing Human Rights</a:t>
            </a:r>
            <a:endParaRPr/>
          </a:p>
        </p:txBody>
      </p:sp>
      <p:sp>
        <p:nvSpPr>
          <p:cNvPr id="218" name="Google Shape;218;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Right to life</a:t>
            </a:r>
            <a:endParaRPr/>
          </a:p>
          <a:p>
            <a:pPr marL="457200" lvl="0" indent="-342900" algn="l" rtl="0">
              <a:spcBef>
                <a:spcPts val="0"/>
              </a:spcBef>
              <a:spcAft>
                <a:spcPts val="0"/>
              </a:spcAft>
              <a:buSzPts val="1800"/>
              <a:buChar char="●"/>
            </a:pPr>
            <a:r>
              <a:rPr lang="en"/>
              <a:t>Right to autonomy</a:t>
            </a:r>
            <a:endParaRPr/>
          </a:p>
          <a:p>
            <a:pPr marL="457200" lvl="0" indent="-342900" algn="l" rtl="0">
              <a:spcBef>
                <a:spcPts val="0"/>
              </a:spcBef>
              <a:spcAft>
                <a:spcPts val="0"/>
              </a:spcAft>
              <a:buSzPts val="1800"/>
              <a:buChar char="●"/>
            </a:pPr>
            <a:r>
              <a:rPr lang="en"/>
              <a:t>Right to </a:t>
            </a:r>
            <a:r>
              <a:rPr lang="en" b="1"/>
              <a:t>self determination</a:t>
            </a:r>
            <a:r>
              <a:rPr lang="en"/>
              <a:t> - can outweigh the right to life if it’s known with sufficient certainty that continuing treatment would not provide a QOL the patient would find acceptable</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Rights of patients to be treated with dignity and respect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Population</a:t>
            </a:r>
            <a:endParaRPr/>
          </a:p>
        </p:txBody>
      </p:sp>
      <p:sp>
        <p:nvSpPr>
          <p:cNvPr id="224" name="Google Shape;224;p4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600">
                <a:solidFill>
                  <a:srgbClr val="585757"/>
                </a:solidFill>
              </a:rPr>
              <a:t>Patients who could go on living for some time if CANH is provided, where CANH is the primary life-sustaining treatment. It covers patients with:</a:t>
            </a:r>
            <a:endParaRPr sz="1600">
              <a:solidFill>
                <a:srgbClr val="585757"/>
              </a:solidFill>
            </a:endParaRPr>
          </a:p>
          <a:p>
            <a:pPr marL="914400" lvl="1" indent="-330200" algn="l" rtl="0">
              <a:spcBef>
                <a:spcPts val="1000"/>
              </a:spcBef>
              <a:spcAft>
                <a:spcPts val="0"/>
              </a:spcAft>
              <a:buClr>
                <a:srgbClr val="585757"/>
              </a:buClr>
              <a:buSzPts val="1600"/>
              <a:buChar char="○"/>
            </a:pPr>
            <a:r>
              <a:rPr lang="en" sz="1600">
                <a:solidFill>
                  <a:srgbClr val="585757"/>
                </a:solidFill>
              </a:rPr>
              <a:t>Previously healthy patients who are in a VS or MCS following a sudden-onset brain injury.</a:t>
            </a:r>
            <a:endParaRPr sz="1600">
              <a:solidFill>
                <a:srgbClr val="585757"/>
              </a:solidFill>
            </a:endParaRPr>
          </a:p>
          <a:p>
            <a:pPr marL="914400" lvl="1" indent="-330200" algn="l" rtl="0">
              <a:spcBef>
                <a:spcPts val="0"/>
              </a:spcBef>
              <a:spcAft>
                <a:spcPts val="0"/>
              </a:spcAft>
              <a:buClr>
                <a:srgbClr val="585757"/>
              </a:buClr>
              <a:buSzPts val="1600"/>
              <a:buChar char="○"/>
            </a:pPr>
            <a:r>
              <a:rPr lang="en" sz="1600">
                <a:solidFill>
                  <a:srgbClr val="585757"/>
                </a:solidFill>
              </a:rPr>
              <a:t>Neurodegenerative conditions</a:t>
            </a:r>
            <a:endParaRPr sz="1600">
              <a:solidFill>
                <a:srgbClr val="585757"/>
              </a:solidFill>
            </a:endParaRPr>
          </a:p>
          <a:p>
            <a:pPr marL="914400" lvl="1" indent="-330200" algn="l" rtl="0">
              <a:spcBef>
                <a:spcPts val="0"/>
              </a:spcBef>
              <a:spcAft>
                <a:spcPts val="0"/>
              </a:spcAft>
              <a:buClr>
                <a:srgbClr val="585757"/>
              </a:buClr>
              <a:buSzPts val="1600"/>
              <a:buChar char="○"/>
            </a:pPr>
            <a:r>
              <a:rPr lang="en" sz="1600">
                <a:solidFill>
                  <a:srgbClr val="585757"/>
                </a:solidFill>
              </a:rPr>
              <a:t>Multiple comorbidities and frailty which is likely to shorten life expectancy, who have suffered a brain injury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Not Cover</a:t>
            </a:r>
            <a:endParaRPr/>
          </a:p>
        </p:txBody>
      </p:sp>
      <p:sp>
        <p:nvSpPr>
          <p:cNvPr id="230" name="Google Shape;230;p4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Clr>
                <a:srgbClr val="585757"/>
              </a:buClr>
              <a:buSzPts val="1800"/>
              <a:buChar char="●"/>
            </a:pPr>
            <a:r>
              <a:rPr lang="en">
                <a:solidFill>
                  <a:srgbClr val="585757"/>
                </a:solidFill>
              </a:rPr>
              <a:t>Patients for whom CANH is not clinically indicated</a:t>
            </a:r>
            <a:endParaRPr>
              <a:solidFill>
                <a:srgbClr val="585757"/>
              </a:solidFill>
            </a:endParaRPr>
          </a:p>
          <a:p>
            <a:pPr marL="457200" lvl="0" indent="-342900" algn="l" rtl="0">
              <a:lnSpc>
                <a:spcPct val="100000"/>
              </a:lnSpc>
              <a:spcBef>
                <a:spcPts val="0"/>
              </a:spcBef>
              <a:spcAft>
                <a:spcPts val="0"/>
              </a:spcAft>
              <a:buClr>
                <a:srgbClr val="585757"/>
              </a:buClr>
              <a:buSzPts val="1800"/>
              <a:buChar char="●"/>
            </a:pPr>
            <a:r>
              <a:rPr lang="en">
                <a:solidFill>
                  <a:srgbClr val="585757"/>
                </a:solidFill>
              </a:rPr>
              <a:t>Patients who are expected to die within hours or days</a:t>
            </a:r>
            <a:endParaRPr>
              <a:solidFill>
                <a:srgbClr val="585757"/>
              </a:solidFill>
            </a:endParaRPr>
          </a:p>
          <a:p>
            <a:pPr marL="457200" lvl="0" indent="-342900" algn="l" rtl="0">
              <a:lnSpc>
                <a:spcPct val="100000"/>
              </a:lnSpc>
              <a:spcBef>
                <a:spcPts val="0"/>
              </a:spcBef>
              <a:spcAft>
                <a:spcPts val="0"/>
              </a:spcAft>
              <a:buClr>
                <a:srgbClr val="585757"/>
              </a:buClr>
              <a:buSzPts val="1800"/>
              <a:buChar char="●"/>
            </a:pPr>
            <a:r>
              <a:rPr lang="en">
                <a:solidFill>
                  <a:srgbClr val="585757"/>
                </a:solidFill>
              </a:rPr>
              <a:t>Patients for whom a decision to stop or not start CANH is part of a broader decision about life-sustaining treatment, e.g. mechanical ventilation.</a:t>
            </a:r>
            <a:endParaRPr>
              <a:solidFill>
                <a:srgbClr val="585757"/>
              </a:solidFill>
            </a:endParaRPr>
          </a:p>
          <a:p>
            <a:pPr marL="0" lvl="0" indent="0" algn="l" rtl="0">
              <a:lnSpc>
                <a:spcPct val="100000"/>
              </a:lnSpc>
              <a:spcBef>
                <a:spcPts val="10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Considerations</a:t>
            </a:r>
            <a:endParaRPr/>
          </a:p>
        </p:txBody>
      </p:sp>
      <p:sp>
        <p:nvSpPr>
          <p:cNvPr id="236" name="Google Shape;236;p43"/>
          <p:cNvSpPr txBox="1">
            <a:spLocks noGrp="1"/>
          </p:cNvSpPr>
          <p:nvPr>
            <p:ph type="body" idx="1"/>
          </p:nvPr>
        </p:nvSpPr>
        <p:spPr>
          <a:xfrm>
            <a:off x="311700" y="1228675"/>
            <a:ext cx="59568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Courts have made clear there is </a:t>
            </a:r>
            <a:r>
              <a:rPr lang="en" sz="1800" b="1"/>
              <a:t>no legal or moral difference in withdrawing or withholding</a:t>
            </a:r>
            <a:r>
              <a:rPr lang="en" sz="1800"/>
              <a:t> CANH</a:t>
            </a:r>
            <a:endParaRPr sz="1800"/>
          </a:p>
          <a:p>
            <a:pPr marL="457200" lvl="0" indent="-342900" algn="l" rtl="0">
              <a:spcBef>
                <a:spcPts val="0"/>
              </a:spcBef>
              <a:spcAft>
                <a:spcPts val="0"/>
              </a:spcAft>
              <a:buSzPts val="1800"/>
              <a:buChar char="●"/>
            </a:pPr>
            <a:r>
              <a:rPr lang="en" sz="1800"/>
              <a:t>Some jurisdictions refer to withdrawing or withholding life sustaining treatment as ‘passive euthanasia' - this is not the position of the UK</a:t>
            </a:r>
            <a:endParaRPr sz="1800"/>
          </a:p>
        </p:txBody>
      </p:sp>
      <p:pic>
        <p:nvPicPr>
          <p:cNvPr id="237" name="Google Shape;237;p43"/>
          <p:cNvPicPr preferRelativeResize="0"/>
          <p:nvPr/>
        </p:nvPicPr>
        <p:blipFill>
          <a:blip r:embed="rId3">
            <a:alphaModFix/>
          </a:blip>
          <a:stretch>
            <a:fillRect/>
          </a:stretch>
        </p:blipFill>
        <p:spPr>
          <a:xfrm>
            <a:off x="6432000" y="2848900"/>
            <a:ext cx="24003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a:spLocks noGrp="1"/>
          </p:cNvSpPr>
          <p:nvPr>
            <p:ph type="title"/>
          </p:nvPr>
        </p:nvSpPr>
        <p:spPr>
          <a:xfrm>
            <a:off x="311700" y="292850"/>
            <a:ext cx="8520600" cy="135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one: general guidance for all decisions about clinically-assisted nutrition and hydration (CANH)</a:t>
            </a:r>
            <a:endParaRPr/>
          </a:p>
        </p:txBody>
      </p:sp>
      <p:sp>
        <p:nvSpPr>
          <p:cNvPr id="243" name="Google Shape;243;p44"/>
          <p:cNvSpPr txBox="1">
            <a:spLocks noGrp="1"/>
          </p:cNvSpPr>
          <p:nvPr>
            <p:ph type="body" idx="1"/>
          </p:nvPr>
        </p:nvSpPr>
        <p:spPr>
          <a:xfrm>
            <a:off x="311700" y="1725275"/>
            <a:ext cx="8520600" cy="2843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600"/>
          </a:p>
          <a:p>
            <a:pPr marL="0" lvl="0" indent="0" algn="l" rtl="0">
              <a:spcBef>
                <a:spcPts val="1600"/>
              </a:spcBef>
              <a:spcAft>
                <a:spcPts val="1600"/>
              </a:spcAft>
              <a:buNone/>
            </a:pPr>
            <a:endParaRPr sz="1600"/>
          </a:p>
        </p:txBody>
      </p:sp>
      <p:pic>
        <p:nvPicPr>
          <p:cNvPr id="244" name="Google Shape;244;p44"/>
          <p:cNvPicPr preferRelativeResize="0"/>
          <p:nvPr/>
        </p:nvPicPr>
        <p:blipFill>
          <a:blip r:embed="rId3">
            <a:alphaModFix/>
          </a:blip>
          <a:stretch>
            <a:fillRect/>
          </a:stretch>
        </p:blipFill>
        <p:spPr>
          <a:xfrm>
            <a:off x="1201525" y="1978837"/>
            <a:ext cx="6321054" cy="278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Flowchart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Advanced Decision to Refuse Treatment</a:t>
            </a:r>
            <a:endParaRPr/>
          </a:p>
        </p:txBody>
      </p:sp>
      <p:sp>
        <p:nvSpPr>
          <p:cNvPr id="255" name="Google Shape;255;p46"/>
          <p:cNvSpPr txBox="1">
            <a:spLocks noGrp="1"/>
          </p:cNvSpPr>
          <p:nvPr>
            <p:ph type="body" idx="1"/>
          </p:nvPr>
        </p:nvSpPr>
        <p:spPr>
          <a:xfrm>
            <a:off x="311700" y="1228675"/>
            <a:ext cx="5236800" cy="3705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Presume that a patient had capacity when the ADRT was made, unless there are grounds to believe otherwise.</a:t>
            </a:r>
            <a:endParaRPr/>
          </a:p>
          <a:p>
            <a:pPr marL="457200" lvl="0" indent="-317500" algn="l" rtl="0">
              <a:spcBef>
                <a:spcPts val="1000"/>
              </a:spcBef>
              <a:spcAft>
                <a:spcPts val="0"/>
              </a:spcAft>
              <a:buSzPts val="1400"/>
              <a:buChar char="●"/>
            </a:pPr>
            <a:r>
              <a:rPr lang="en"/>
              <a:t>Where there is genuine doubt about the capacity of the patient at the time, or the validity or applicability of an ADRT, legal advice should be sought, and an application to the Court of Protection may be needed. </a:t>
            </a:r>
            <a:endParaRPr/>
          </a:p>
          <a:p>
            <a:pPr marL="457200" lvl="0" indent="-317500" algn="l" rtl="0">
              <a:spcBef>
                <a:spcPts val="1000"/>
              </a:spcBef>
              <a:spcAft>
                <a:spcPts val="1000"/>
              </a:spcAft>
              <a:buSzPts val="1400"/>
              <a:buChar char="●"/>
            </a:pPr>
            <a:r>
              <a:rPr lang="en"/>
              <a:t>An ADRT that does not meet the criteria to be legally binding must be considered as part of the best interests assessment</a:t>
            </a:r>
            <a:endParaRPr/>
          </a:p>
        </p:txBody>
      </p:sp>
      <p:pic>
        <p:nvPicPr>
          <p:cNvPr id="256" name="Google Shape;256;p46"/>
          <p:cNvPicPr preferRelativeResize="0"/>
          <p:nvPr/>
        </p:nvPicPr>
        <p:blipFill>
          <a:blip r:embed="rId3">
            <a:alphaModFix/>
          </a:blip>
          <a:stretch>
            <a:fillRect/>
          </a:stretch>
        </p:blipFill>
        <p:spPr>
          <a:xfrm>
            <a:off x="5622899" y="989700"/>
            <a:ext cx="3379249" cy="3944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 and Welfare Lasting Power of Attorney</a:t>
            </a:r>
            <a:endParaRPr/>
          </a:p>
        </p:txBody>
      </p:sp>
      <p:sp>
        <p:nvSpPr>
          <p:cNvPr id="262" name="Google Shape;262;p47"/>
          <p:cNvSpPr txBox="1">
            <a:spLocks noGrp="1"/>
          </p:cNvSpPr>
          <p:nvPr>
            <p:ph type="body" idx="1"/>
          </p:nvPr>
        </p:nvSpPr>
        <p:spPr>
          <a:xfrm>
            <a:off x="311700" y="1228675"/>
            <a:ext cx="8520600" cy="3810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Power to consent to or refuse lifesaving treatment - they are the lawful decision-maker</a:t>
            </a:r>
            <a:endParaRPr/>
          </a:p>
          <a:p>
            <a:pPr marL="457200" lvl="0" indent="-342900" algn="l" rtl="0">
              <a:spcBef>
                <a:spcPts val="0"/>
              </a:spcBef>
              <a:spcAft>
                <a:spcPts val="0"/>
              </a:spcAft>
              <a:buSzPts val="1800"/>
              <a:buChar char="●"/>
            </a:pPr>
            <a:r>
              <a:rPr lang="en"/>
              <a:t>Must follow the principles of the MCA when making decisions and act in the patient’s best interests. This will involve them carrying out a best interests assessment and consulting with carers, family members and others interested in the patient’s welfare. </a:t>
            </a:r>
            <a:endParaRPr/>
          </a:p>
          <a:p>
            <a:pPr marL="457200" lvl="0" indent="-342900" algn="l" rtl="0">
              <a:spcBef>
                <a:spcPts val="0"/>
              </a:spcBef>
              <a:spcAft>
                <a:spcPts val="0"/>
              </a:spcAft>
              <a:buSzPts val="1800"/>
              <a:buChar char="●"/>
            </a:pPr>
            <a:r>
              <a:rPr lang="en"/>
              <a:t>If clinical team has proper grounds to doubt them</a:t>
            </a:r>
            <a:endParaRPr/>
          </a:p>
          <a:p>
            <a:pPr marL="914400" lvl="1" indent="-317500" algn="l" rtl="0">
              <a:spcBef>
                <a:spcPts val="0"/>
              </a:spcBef>
              <a:spcAft>
                <a:spcPts val="0"/>
              </a:spcAft>
              <a:buSzPts val="1400"/>
              <a:buChar char="○"/>
            </a:pPr>
            <a:r>
              <a:rPr lang="en"/>
              <a:t>discuss the matter further with the health and welfare attorney and seek to resolve the issue. </a:t>
            </a:r>
            <a:endParaRPr/>
          </a:p>
          <a:p>
            <a:pPr marL="914400" lvl="1" indent="-317500" algn="l" rtl="0">
              <a:spcBef>
                <a:spcPts val="0"/>
              </a:spcBef>
              <a:spcAft>
                <a:spcPts val="0"/>
              </a:spcAft>
              <a:buSzPts val="1400"/>
              <a:buChar char="○"/>
            </a:pPr>
            <a:r>
              <a:rPr lang="en"/>
              <a:t>If disagreement or doubt persists about whether the attorney is acting in the best interests of the patient, the Court of Protection should be asked to decide.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Clinician-led decision-making</a:t>
            </a:r>
            <a:endParaRPr/>
          </a:p>
        </p:txBody>
      </p:sp>
      <p:sp>
        <p:nvSpPr>
          <p:cNvPr id="268" name="Google Shape;268;p4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Best interests discussions begin at an early stage and continue over time, they include:</a:t>
            </a:r>
            <a:endParaRPr/>
          </a:p>
          <a:p>
            <a:pPr marL="914400" lvl="1" indent="-317500" algn="l" rtl="0">
              <a:spcBef>
                <a:spcPts val="0"/>
              </a:spcBef>
              <a:spcAft>
                <a:spcPts val="0"/>
              </a:spcAft>
              <a:buSzPts val="1400"/>
              <a:buChar char="○"/>
            </a:pPr>
            <a:r>
              <a:rPr lang="en"/>
              <a:t>Informal discussions</a:t>
            </a:r>
            <a:endParaRPr/>
          </a:p>
          <a:p>
            <a:pPr marL="914400" lvl="1" indent="-317500" algn="l" rtl="0">
              <a:spcBef>
                <a:spcPts val="0"/>
              </a:spcBef>
              <a:spcAft>
                <a:spcPts val="0"/>
              </a:spcAft>
              <a:buSzPts val="1400"/>
              <a:buChar char="○"/>
            </a:pPr>
            <a:r>
              <a:rPr lang="en"/>
              <a:t>Information sharing</a:t>
            </a:r>
            <a:endParaRPr/>
          </a:p>
          <a:p>
            <a:pPr marL="914400" lvl="1" indent="-317500" algn="l" rtl="0">
              <a:spcBef>
                <a:spcPts val="0"/>
              </a:spcBef>
              <a:spcAft>
                <a:spcPts val="0"/>
              </a:spcAft>
              <a:buSzPts val="1400"/>
              <a:buChar char="○"/>
            </a:pPr>
            <a:r>
              <a:rPr lang="en"/>
              <a:t>Formally recorded meetings</a:t>
            </a:r>
            <a:endParaRPr/>
          </a:p>
          <a:p>
            <a:pPr marL="457200" lvl="0" indent="-342900" algn="l" rtl="0">
              <a:spcBef>
                <a:spcPts val="0"/>
              </a:spcBef>
              <a:spcAft>
                <a:spcPts val="0"/>
              </a:spcAft>
              <a:buSzPts val="1800"/>
              <a:buChar char="●"/>
            </a:pPr>
            <a:r>
              <a:rPr lang="en"/>
              <a:t>Should include an initial discussion about the views, beliefs, wishes, feelings and values of the patient</a:t>
            </a:r>
            <a:endParaRPr/>
          </a:p>
          <a:p>
            <a:pPr marL="457200" lvl="0" indent="-342900" algn="l" rtl="0">
              <a:spcBef>
                <a:spcPts val="0"/>
              </a:spcBef>
              <a:spcAft>
                <a:spcPts val="0"/>
              </a:spcAft>
              <a:buSzPts val="1800"/>
              <a:buChar char="●"/>
            </a:pPr>
            <a:r>
              <a:rPr lang="en"/>
              <a:t>The aim is for the decision-maker to have sufficient knowledge about the patient to make a judgement about whether CANH would be in the patient’s best interests</a:t>
            </a:r>
            <a:endParaRPr/>
          </a:p>
          <a:p>
            <a:pPr marL="457200" lvl="0" indent="-342900" algn="l" rtl="0">
              <a:spcBef>
                <a:spcPts val="0"/>
              </a:spcBef>
              <a:spcAft>
                <a:spcPts val="0"/>
              </a:spcAft>
              <a:buSzPts val="1800"/>
              <a:buChar char="●"/>
            </a:pPr>
            <a:r>
              <a:rPr lang="en"/>
              <a:t>Alongside discussions about wider care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responsible for making decisions?</a:t>
            </a:r>
            <a:endParaRPr/>
          </a:p>
        </p:txBody>
      </p:sp>
      <p:sp>
        <p:nvSpPr>
          <p:cNvPr id="274" name="Google Shape;274;p4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Ideally be made and agreed by the whole of the treating team and those close to the patient. </a:t>
            </a:r>
            <a:endParaRPr/>
          </a:p>
          <a:p>
            <a:pPr marL="457200" lvl="0" indent="-342900" algn="l" rtl="0">
              <a:spcBef>
                <a:spcPts val="0"/>
              </a:spcBef>
              <a:spcAft>
                <a:spcPts val="0"/>
              </a:spcAft>
              <a:buSzPts val="1800"/>
              <a:buChar char="●"/>
            </a:pPr>
            <a:r>
              <a:rPr lang="en"/>
              <a:t>It should be established clearly, at all times, who has formal decision-making responsibility</a:t>
            </a:r>
            <a:endParaRPr/>
          </a:p>
          <a:p>
            <a:pPr marL="914400" lvl="1" indent="-317500" algn="l" rtl="0">
              <a:spcBef>
                <a:spcPts val="0"/>
              </a:spcBef>
              <a:spcAft>
                <a:spcPts val="0"/>
              </a:spcAft>
              <a:buSzPts val="1400"/>
              <a:buChar char="○"/>
            </a:pPr>
            <a:r>
              <a:rPr lang="en"/>
              <a:t>In hospital – the named consultant</a:t>
            </a:r>
            <a:endParaRPr/>
          </a:p>
          <a:p>
            <a:pPr marL="914400" lvl="1" indent="-317500" algn="l" rtl="0">
              <a:spcBef>
                <a:spcPts val="0"/>
              </a:spcBef>
              <a:spcAft>
                <a:spcPts val="0"/>
              </a:spcAft>
              <a:buSzPts val="1400"/>
              <a:buChar char="○"/>
            </a:pPr>
            <a:r>
              <a:rPr lang="en"/>
              <a:t>In a hospice/palliative care unit – the named consultant or senior doctor with overall clinical responsibility for the patient’s care.</a:t>
            </a:r>
            <a:endParaRPr/>
          </a:p>
          <a:p>
            <a:pPr marL="914400" lvl="1" indent="-317500" algn="l" rtl="0">
              <a:spcBef>
                <a:spcPts val="0"/>
              </a:spcBef>
              <a:spcAft>
                <a:spcPts val="0"/>
              </a:spcAft>
              <a:buSzPts val="1400"/>
              <a:buChar char="○"/>
            </a:pPr>
            <a:r>
              <a:rPr lang="en"/>
              <a:t>In the community (in a nursing or care home or living at home) – the patient’s general practice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Case study and decision making</a:t>
            </a:r>
            <a:endParaRPr/>
          </a:p>
          <a:p>
            <a:pPr marL="457200" lvl="0" indent="-342900" algn="l" rtl="0">
              <a:spcBef>
                <a:spcPts val="0"/>
              </a:spcBef>
              <a:spcAft>
                <a:spcPts val="0"/>
              </a:spcAft>
              <a:buSzPts val="1800"/>
              <a:buChar char="●"/>
            </a:pPr>
            <a:r>
              <a:rPr lang="en"/>
              <a:t>BMA Guidance: Clinically-assisted nutrition and hydration (CANH)</a:t>
            </a:r>
            <a:endParaRPr/>
          </a:p>
          <a:p>
            <a:pPr marL="914400" lvl="1" indent="-317500" algn="l" rtl="0">
              <a:spcBef>
                <a:spcPts val="0"/>
              </a:spcBef>
              <a:spcAft>
                <a:spcPts val="0"/>
              </a:spcAft>
              <a:buSzPts val="1400"/>
              <a:buChar char="○"/>
            </a:pPr>
            <a:r>
              <a:rPr lang="en"/>
              <a:t>Scope of guidance</a:t>
            </a:r>
            <a:endParaRPr/>
          </a:p>
          <a:p>
            <a:pPr marL="914400" lvl="1" indent="-317500" algn="l" rtl="0">
              <a:spcBef>
                <a:spcPts val="0"/>
              </a:spcBef>
              <a:spcAft>
                <a:spcPts val="0"/>
              </a:spcAft>
              <a:buSzPts val="1400"/>
              <a:buChar char="○"/>
            </a:pPr>
            <a:r>
              <a:rPr lang="en"/>
              <a:t>Best interest decision making</a:t>
            </a:r>
            <a:endParaRPr/>
          </a:p>
          <a:p>
            <a:pPr marL="914400" lvl="1" indent="-317500" algn="l" rtl="0">
              <a:spcBef>
                <a:spcPts val="0"/>
              </a:spcBef>
              <a:spcAft>
                <a:spcPts val="0"/>
              </a:spcAft>
              <a:buSzPts val="1400"/>
              <a:buChar char="○"/>
            </a:pPr>
            <a:r>
              <a:rPr lang="en"/>
              <a:t>Key principles</a:t>
            </a:r>
            <a:endParaRPr/>
          </a:p>
        </p:txBody>
      </p:sp>
      <p:pic>
        <p:nvPicPr>
          <p:cNvPr id="64" name="Google Shape;64;p14"/>
          <p:cNvPicPr preferRelativeResize="0"/>
          <p:nvPr/>
        </p:nvPicPr>
        <p:blipFill>
          <a:blip r:embed="rId3">
            <a:alphaModFix/>
          </a:blip>
          <a:stretch>
            <a:fillRect/>
          </a:stretch>
        </p:blipFill>
        <p:spPr>
          <a:xfrm>
            <a:off x="5998474" y="2252800"/>
            <a:ext cx="2500725" cy="27707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should be involved in decision-making?</a:t>
            </a:r>
            <a:endParaRPr/>
          </a:p>
        </p:txBody>
      </p:sp>
      <p:sp>
        <p:nvSpPr>
          <p:cNvPr id="280" name="Google Shape;280;p50"/>
          <p:cNvSpPr txBox="1">
            <a:spLocks noGrp="1"/>
          </p:cNvSpPr>
          <p:nvPr>
            <p:ph type="body" idx="1"/>
          </p:nvPr>
        </p:nvSpPr>
        <p:spPr>
          <a:xfrm>
            <a:off x="311700" y="990475"/>
            <a:ext cx="8520600" cy="357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MCA: those ‘engaged in caring for the patient or interested in his or her welfare’ should be consulted as part of best interests decision-making.</a:t>
            </a:r>
            <a:endParaRPr/>
          </a:p>
          <a:p>
            <a:pPr marL="457200" lvl="0" indent="-342900" algn="l" rtl="0">
              <a:spcBef>
                <a:spcPts val="0"/>
              </a:spcBef>
              <a:spcAft>
                <a:spcPts val="0"/>
              </a:spcAft>
              <a:buSzPts val="1800"/>
              <a:buChar char="●"/>
            </a:pPr>
            <a:r>
              <a:rPr lang="en"/>
              <a:t>Anyone named by the individual as someone to be consulted on such matter</a:t>
            </a:r>
            <a:endParaRPr/>
          </a:p>
          <a:p>
            <a:pPr marL="457200" lvl="0" indent="-342900" algn="l" rtl="0">
              <a:spcBef>
                <a:spcPts val="0"/>
              </a:spcBef>
              <a:spcAft>
                <a:spcPts val="0"/>
              </a:spcAft>
              <a:buSzPts val="1800"/>
              <a:buChar char="●"/>
            </a:pPr>
            <a:r>
              <a:rPr lang="en"/>
              <a:t>Anyone engaged in caring for the patient or interested in his or her welfare</a:t>
            </a:r>
            <a:endParaRPr/>
          </a:p>
          <a:p>
            <a:pPr marL="457200" lvl="0" indent="-342900" algn="l" rtl="0">
              <a:spcBef>
                <a:spcPts val="0"/>
              </a:spcBef>
              <a:spcAft>
                <a:spcPts val="0"/>
              </a:spcAft>
              <a:buSzPts val="1800"/>
              <a:buChar char="●"/>
            </a:pPr>
            <a:r>
              <a:rPr lang="en"/>
              <a:t>Any court-appointed deputy</a:t>
            </a:r>
            <a:endParaRPr/>
          </a:p>
          <a:p>
            <a:pPr marL="457200" lvl="0" indent="-342900" algn="l" rtl="0">
              <a:spcBef>
                <a:spcPts val="0"/>
              </a:spcBef>
              <a:spcAft>
                <a:spcPts val="0"/>
              </a:spcAft>
              <a:buSzPts val="1800"/>
              <a:buChar char="●"/>
            </a:pPr>
            <a:r>
              <a:rPr lang="en"/>
              <a:t>If none of the above - an IMCA must be consulted</a:t>
            </a:r>
            <a:endParaRPr/>
          </a:p>
          <a:p>
            <a:pPr marL="457200" lvl="0" indent="-342900" algn="l" rtl="0">
              <a:spcBef>
                <a:spcPts val="0"/>
              </a:spcBef>
              <a:spcAft>
                <a:spcPts val="0"/>
              </a:spcAft>
              <a:buSzPts val="1800"/>
              <a:buChar char="●"/>
            </a:pPr>
            <a:r>
              <a:rPr lang="en"/>
              <a:t>The MDT</a:t>
            </a:r>
            <a:endParaRPr/>
          </a:p>
          <a:p>
            <a:pPr marL="457200" lvl="0" indent="-342900" algn="l" rtl="0">
              <a:spcBef>
                <a:spcPts val="0"/>
              </a:spcBef>
              <a:spcAft>
                <a:spcPts val="0"/>
              </a:spcAft>
              <a:buSzPts val="1800"/>
              <a:buChar char="●"/>
            </a:pPr>
            <a:r>
              <a:rPr lang="en"/>
              <a:t>Local palliative care team - can inform on discussions around the withdrawal process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Proportionality</a:t>
            </a:r>
            <a:endParaRPr/>
          </a:p>
        </p:txBody>
      </p:sp>
      <p:sp>
        <p:nvSpPr>
          <p:cNvPr id="286" name="Google Shape;286;p5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 extensive this consultation should be will depend on what is ‘practicable and appropriate’ in the individual circumstances</a:t>
            </a:r>
            <a:endParaRPr/>
          </a:p>
          <a:p>
            <a:pPr marL="457200" lvl="0" indent="-342900" algn="l" rtl="0">
              <a:spcBef>
                <a:spcPts val="0"/>
              </a:spcBef>
              <a:spcAft>
                <a:spcPts val="0"/>
              </a:spcAft>
              <a:buSzPts val="1800"/>
              <a:buChar char="●"/>
            </a:pPr>
            <a:r>
              <a:rPr lang="en"/>
              <a:t>Should be proportionate to the consequences of the decision being made</a:t>
            </a:r>
            <a:endParaRPr/>
          </a:p>
          <a:p>
            <a:pPr marL="457200" lvl="0" indent="-342900" algn="l" rtl="0">
              <a:spcBef>
                <a:spcPts val="0"/>
              </a:spcBef>
              <a:spcAft>
                <a:spcPts val="0"/>
              </a:spcAft>
              <a:buSzPts val="1800"/>
              <a:buChar char="●"/>
            </a:pPr>
            <a:r>
              <a:rPr lang="en"/>
              <a:t>Includes the certainty with regards to prognosis </a:t>
            </a:r>
            <a:endParaRPr/>
          </a:p>
          <a:p>
            <a:pPr marL="457200" lvl="0" indent="-342900" algn="l" rtl="0">
              <a:spcBef>
                <a:spcPts val="0"/>
              </a:spcBef>
              <a:spcAft>
                <a:spcPts val="0"/>
              </a:spcAft>
              <a:buSzPts val="1800"/>
              <a:buChar char="●"/>
            </a:pPr>
            <a:r>
              <a:rPr lang="en"/>
              <a:t>Consequences of making a ‘wrong’ decision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2"/>
          <p:cNvSpPr txBox="1">
            <a:spLocks noGrp="1"/>
          </p:cNvSpPr>
          <p:nvPr>
            <p:ph type="title"/>
          </p:nvPr>
        </p:nvSpPr>
        <p:spPr>
          <a:xfrm>
            <a:off x="311700" y="90750"/>
            <a:ext cx="8520600" cy="73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type of information to be considered</a:t>
            </a:r>
            <a:endParaRPr/>
          </a:p>
        </p:txBody>
      </p:sp>
      <p:sp>
        <p:nvSpPr>
          <p:cNvPr id="292" name="Google Shape;292;p52"/>
          <p:cNvSpPr txBox="1">
            <a:spLocks noGrp="1"/>
          </p:cNvSpPr>
          <p:nvPr>
            <p:ph type="body" idx="1"/>
          </p:nvPr>
        </p:nvSpPr>
        <p:spPr>
          <a:xfrm>
            <a:off x="311700" y="705550"/>
            <a:ext cx="4877100" cy="4362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Assume the patient would want relevant information shared with those who may be asked to contribute to the decision-making process. </a:t>
            </a:r>
            <a:endParaRPr sz="1600"/>
          </a:p>
          <a:p>
            <a:pPr marL="457200" lvl="0" indent="-330200" algn="l" rtl="0">
              <a:spcBef>
                <a:spcPts val="0"/>
              </a:spcBef>
              <a:spcAft>
                <a:spcPts val="0"/>
              </a:spcAft>
              <a:buSzPts val="1600"/>
              <a:buChar char="●"/>
            </a:pPr>
            <a:r>
              <a:rPr lang="en" sz="1600"/>
              <a:t>Provide accurate and factual information, in a way those close to the patient can understand</a:t>
            </a:r>
            <a:endParaRPr sz="1600"/>
          </a:p>
          <a:p>
            <a:pPr marL="457200" lvl="0" indent="-330200" algn="l" rtl="0">
              <a:spcBef>
                <a:spcPts val="0"/>
              </a:spcBef>
              <a:spcAft>
                <a:spcPts val="0"/>
              </a:spcAft>
              <a:buSzPts val="1600"/>
              <a:buChar char="●"/>
            </a:pPr>
            <a:r>
              <a:rPr lang="en" sz="1600"/>
              <a:t>Those close to the patient should provide information about the patient as a person, what he or she was like before the injury, interests, beliefs, feelings, values</a:t>
            </a:r>
            <a:endParaRPr sz="1600"/>
          </a:p>
          <a:p>
            <a:pPr marL="457200" lvl="0" indent="-330200" algn="l" rtl="0">
              <a:spcBef>
                <a:spcPts val="0"/>
              </a:spcBef>
              <a:spcAft>
                <a:spcPts val="0"/>
              </a:spcAft>
              <a:buSzPts val="1600"/>
              <a:buChar char="●"/>
            </a:pPr>
            <a:r>
              <a:rPr lang="en" sz="1600"/>
              <a:t>Collect written statements from people close to the patient</a:t>
            </a:r>
            <a:endParaRPr sz="1600"/>
          </a:p>
        </p:txBody>
      </p:sp>
      <p:pic>
        <p:nvPicPr>
          <p:cNvPr id="293" name="Google Shape;293;p52"/>
          <p:cNvPicPr preferRelativeResize="0"/>
          <p:nvPr/>
        </p:nvPicPr>
        <p:blipFill>
          <a:blip r:embed="rId3">
            <a:alphaModFix/>
          </a:blip>
          <a:stretch>
            <a:fillRect/>
          </a:stretch>
        </p:blipFill>
        <p:spPr>
          <a:xfrm>
            <a:off x="5359075" y="1000429"/>
            <a:ext cx="3664975" cy="4068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Personal information</a:t>
            </a:r>
            <a:endParaRPr/>
          </a:p>
        </p:txBody>
      </p:sp>
      <p:sp>
        <p:nvSpPr>
          <p:cNvPr id="299" name="Google Shape;299;p5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What the patient was like before becoming ill – work, hobbies, likes, dislikes, what was important to them etc.</a:t>
            </a:r>
            <a:endParaRPr/>
          </a:p>
          <a:p>
            <a:pPr marL="457200" lvl="0" indent="-342900" algn="l" rtl="0">
              <a:spcBef>
                <a:spcPts val="0"/>
              </a:spcBef>
              <a:spcAft>
                <a:spcPts val="0"/>
              </a:spcAft>
              <a:buSzPts val="1800"/>
              <a:buChar char="●"/>
            </a:pPr>
            <a:r>
              <a:rPr lang="en"/>
              <a:t>Examples of things the patient said or did that might indicate the view that they are likely to have of their current situation</a:t>
            </a:r>
            <a:endParaRPr/>
          </a:p>
          <a:p>
            <a:pPr marL="457200" lvl="0" indent="-342900" algn="l" rtl="0">
              <a:spcBef>
                <a:spcPts val="0"/>
              </a:spcBef>
              <a:spcAft>
                <a:spcPts val="0"/>
              </a:spcAft>
              <a:buSzPts val="1800"/>
              <a:buChar char="●"/>
            </a:pPr>
            <a:r>
              <a:rPr lang="en"/>
              <a:t>Anything relevant the patient wrote down – in a diary, letters, on social media or in e-mails</a:t>
            </a:r>
            <a:endParaRPr/>
          </a:p>
          <a:p>
            <a:pPr marL="457200" lvl="0" indent="-342900" algn="l" rtl="0">
              <a:spcBef>
                <a:spcPts val="0"/>
              </a:spcBef>
              <a:spcAft>
                <a:spcPts val="0"/>
              </a:spcAft>
              <a:buSzPts val="1800"/>
              <a:buChar char="●"/>
            </a:pPr>
            <a:r>
              <a:rPr lang="en"/>
              <a:t>Religious, spiritual or ethical beliefs the patient held and how these might impact on the decision</a:t>
            </a:r>
            <a:endParaRPr/>
          </a:p>
          <a:p>
            <a:pPr marL="457200" lvl="0" indent="-342900" algn="l" rtl="0">
              <a:spcBef>
                <a:spcPts val="0"/>
              </a:spcBef>
              <a:spcAft>
                <a:spcPts val="0"/>
              </a:spcAft>
              <a:buSzPts val="1800"/>
              <a:buChar char="●"/>
            </a:pPr>
            <a:r>
              <a:rPr lang="en"/>
              <a:t>Aspects of the patient’s personality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from the Courts</a:t>
            </a:r>
            <a:endParaRPr/>
          </a:p>
        </p:txBody>
      </p:sp>
      <p:sp>
        <p:nvSpPr>
          <p:cNvPr id="305" name="Google Shape;305;p5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‘Prior to his injury he told his cousin that he did not agree that people should be assisted to die, and that a life was no less valuable or worth living if a person was chronically disabled or ill. P was a deeply religious man. He strongly believed that life was sacred given by God and could only be taken away by God. As a Sunni Muslim he believed that suffering was a component of predestination and someone else should not play an assisting role in shortening life merely because of the subjective quality of that life. It is against the tenet of his faith to do anything to shorten a life… All these matters point strongly towards P wishing to ensure that life preserving treatment should continue whatever may befall him.’71 Mr Justice Newton, St George’s Healthcare NHS Trust v P, 2015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from the Courts</a:t>
            </a:r>
            <a:endParaRPr/>
          </a:p>
        </p:txBody>
      </p:sp>
      <p:sp>
        <p:nvSpPr>
          <p:cNvPr id="311" name="Google Shape;311;p5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SL told me he recalls a conversation with his mother in which she had told him expressly that she would not wish to be ‘kept alive artificially’. By that time she had had first-hand experience of the death of a good friend who had passed away in a local hospice. She told him: ‘If I can’t have a full life, I just want to go’.’74 Mr Justice Cobb, PL v Sutton Clinical Commissioning Group, 2017</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Clinical assessments</a:t>
            </a:r>
            <a:endParaRPr/>
          </a:p>
        </p:txBody>
      </p:sp>
      <p:sp>
        <p:nvSpPr>
          <p:cNvPr id="317" name="Google Shape;317;p56"/>
          <p:cNvSpPr txBox="1">
            <a:spLocks noGrp="1"/>
          </p:cNvSpPr>
          <p:nvPr>
            <p:ph type="body" idx="1"/>
          </p:nvPr>
        </p:nvSpPr>
        <p:spPr>
          <a:xfrm>
            <a:off x="311700" y="990475"/>
            <a:ext cx="8520600" cy="357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What is his/her current condition? </a:t>
            </a:r>
            <a:endParaRPr/>
          </a:p>
          <a:p>
            <a:pPr marL="457200" lvl="0" indent="-342900" algn="l" rtl="0">
              <a:spcBef>
                <a:spcPts val="0"/>
              </a:spcBef>
              <a:spcAft>
                <a:spcPts val="0"/>
              </a:spcAft>
              <a:buSzPts val="1800"/>
              <a:buChar char="●"/>
            </a:pPr>
            <a:r>
              <a:rPr lang="en"/>
              <a:t>What is the quality of his/her life at present?</a:t>
            </a:r>
            <a:endParaRPr/>
          </a:p>
          <a:p>
            <a:pPr marL="457200" lvl="0" indent="-342900" algn="l" rtl="0">
              <a:spcBef>
                <a:spcPts val="0"/>
              </a:spcBef>
              <a:spcAft>
                <a:spcPts val="0"/>
              </a:spcAft>
              <a:buSzPts val="1800"/>
              <a:buChar char="●"/>
            </a:pPr>
            <a:r>
              <a:rPr lang="en"/>
              <a:t>What is his/her awareness of the world around him/her? </a:t>
            </a:r>
            <a:endParaRPr/>
          </a:p>
          <a:p>
            <a:pPr marL="457200" lvl="0" indent="-342900" algn="l" rtl="0">
              <a:spcBef>
                <a:spcPts val="0"/>
              </a:spcBef>
              <a:spcAft>
                <a:spcPts val="0"/>
              </a:spcAft>
              <a:buSzPts val="1800"/>
              <a:buChar char="●"/>
            </a:pPr>
            <a:r>
              <a:rPr lang="en"/>
              <a:t>Is there any (or any significant) enjoyment in his/her life? If so, how can this be maximised?</a:t>
            </a:r>
            <a:endParaRPr/>
          </a:p>
          <a:p>
            <a:pPr marL="457200" lvl="0" indent="-342900" algn="l" rtl="0">
              <a:spcBef>
                <a:spcPts val="0"/>
              </a:spcBef>
              <a:spcAft>
                <a:spcPts val="0"/>
              </a:spcAft>
              <a:buSzPts val="1800"/>
              <a:buChar char="●"/>
            </a:pPr>
            <a:r>
              <a:rPr lang="en"/>
              <a:t>Does he/she experience pain and/or distress and if so, is it appropriately managed?</a:t>
            </a:r>
            <a:endParaRPr/>
          </a:p>
          <a:p>
            <a:pPr marL="457200" lvl="0" indent="-342900" algn="l" rtl="0">
              <a:spcBef>
                <a:spcPts val="0"/>
              </a:spcBef>
              <a:spcAft>
                <a:spcPts val="0"/>
              </a:spcAft>
              <a:buSzPts val="1800"/>
              <a:buChar char="●"/>
            </a:pPr>
            <a:r>
              <a:rPr lang="en"/>
              <a:t>What is his/her prognosis, if CANH were to be continued?</a:t>
            </a:r>
            <a:endParaRPr/>
          </a:p>
          <a:p>
            <a:pPr marL="457200" lvl="0" indent="-342900" algn="l" rtl="0">
              <a:spcBef>
                <a:spcPts val="0"/>
              </a:spcBef>
              <a:spcAft>
                <a:spcPts val="0"/>
              </a:spcAft>
              <a:buSzPts val="1800"/>
              <a:buChar char="●"/>
            </a:pPr>
            <a:r>
              <a:rPr lang="en"/>
              <a:t>Is there any real prospect of recovery of any functions or improvement to a QOL that he/she would value?</a:t>
            </a:r>
            <a:endParaRPr/>
          </a:p>
          <a:p>
            <a:pPr marL="457200" lvl="0" indent="-342900" algn="l" rtl="0">
              <a:spcBef>
                <a:spcPts val="0"/>
              </a:spcBef>
              <a:spcAft>
                <a:spcPts val="0"/>
              </a:spcAft>
              <a:buSzPts val="1800"/>
              <a:buChar char="●"/>
            </a:pPr>
            <a:r>
              <a:rPr lang="en"/>
              <a:t>What is the prognosis if CANH were to be discontinued? – What would the palliative care package include?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‘Palliative Care Package’</a:t>
            </a:r>
            <a:endParaRPr/>
          </a:p>
        </p:txBody>
      </p:sp>
      <p:sp>
        <p:nvSpPr>
          <p:cNvPr id="323" name="Google Shape;323;p5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Where and how will end-of-life care be provided? </a:t>
            </a:r>
            <a:endParaRPr/>
          </a:p>
          <a:p>
            <a:pPr marL="457200" lvl="0" indent="-342900" algn="l" rtl="0">
              <a:spcBef>
                <a:spcPts val="0"/>
              </a:spcBef>
              <a:spcAft>
                <a:spcPts val="0"/>
              </a:spcAft>
              <a:buSzPts val="1800"/>
              <a:buChar char="●"/>
            </a:pPr>
            <a:r>
              <a:rPr lang="en"/>
              <a:t>What principles will inform care?</a:t>
            </a:r>
            <a:endParaRPr/>
          </a:p>
          <a:p>
            <a:pPr marL="457200" lvl="0" indent="-342900" algn="l" rtl="0">
              <a:spcBef>
                <a:spcPts val="0"/>
              </a:spcBef>
              <a:spcAft>
                <a:spcPts val="0"/>
              </a:spcAft>
              <a:buSzPts val="1800"/>
              <a:buChar char="●"/>
            </a:pPr>
            <a:r>
              <a:rPr lang="en"/>
              <a:t>Where will the patient be cared for? </a:t>
            </a:r>
            <a:endParaRPr/>
          </a:p>
          <a:p>
            <a:pPr marL="457200" lvl="0" indent="-342900" algn="l" rtl="0">
              <a:spcBef>
                <a:spcPts val="0"/>
              </a:spcBef>
              <a:spcAft>
                <a:spcPts val="0"/>
              </a:spcAft>
              <a:buSzPts val="1800"/>
              <a:buChar char="●"/>
            </a:pPr>
            <a:r>
              <a:rPr lang="en"/>
              <a:t>Which doctors will lead on providing end-of-life care? </a:t>
            </a:r>
            <a:endParaRPr/>
          </a:p>
          <a:p>
            <a:pPr marL="457200" lvl="0" indent="-342900" algn="l" rtl="0">
              <a:spcBef>
                <a:spcPts val="0"/>
              </a:spcBef>
              <a:spcAft>
                <a:spcPts val="0"/>
              </a:spcAft>
              <a:buSzPts val="1800"/>
              <a:buChar char="●"/>
            </a:pPr>
            <a:r>
              <a:rPr lang="en"/>
              <a:t>Has a palliative care doctor been involved in discussions and decision-making?</a:t>
            </a:r>
            <a:endParaRPr/>
          </a:p>
        </p:txBody>
      </p:sp>
      <p:pic>
        <p:nvPicPr>
          <p:cNvPr id="324" name="Google Shape;324;p57"/>
          <p:cNvPicPr preferRelativeResize="0"/>
          <p:nvPr/>
        </p:nvPicPr>
        <p:blipFill>
          <a:blip r:embed="rId3">
            <a:alphaModFix/>
          </a:blip>
          <a:stretch>
            <a:fillRect/>
          </a:stretch>
        </p:blipFill>
        <p:spPr>
          <a:xfrm>
            <a:off x="6452650" y="2991438"/>
            <a:ext cx="2266950" cy="2009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Balancing the information</a:t>
            </a:r>
            <a:endParaRPr/>
          </a:p>
        </p:txBody>
      </p:sp>
      <p:sp>
        <p:nvSpPr>
          <p:cNvPr id="330" name="Google Shape;330;p5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Assessing best interests in relation to CANH can be complex, involving the balancing and weighing of a range of divergent and competing factors – both clinical and personal. </a:t>
            </a:r>
            <a:endParaRPr/>
          </a:p>
          <a:p>
            <a:pPr marL="457200" lvl="0" indent="-342900" algn="l" rtl="0">
              <a:spcBef>
                <a:spcPts val="0"/>
              </a:spcBef>
              <a:spcAft>
                <a:spcPts val="0"/>
              </a:spcAft>
              <a:buSzPts val="1800"/>
              <a:buChar char="●"/>
            </a:pPr>
            <a:r>
              <a:rPr lang="en"/>
              <a:t>A ‘balance-sheet approach’ can help to ensure that all relevant factors have been carefully considered and to demonstrate how the decision has been reached.</a:t>
            </a:r>
            <a:endParaRPr/>
          </a:p>
          <a:p>
            <a:pPr marL="457200" lvl="0" indent="-342900" algn="l" rtl="0">
              <a:spcBef>
                <a:spcPts val="0"/>
              </a:spcBef>
              <a:spcAft>
                <a:spcPts val="0"/>
              </a:spcAft>
              <a:buSzPts val="1800"/>
              <a:buChar char="●"/>
            </a:pPr>
            <a:r>
              <a:rPr lang="en"/>
              <a:t>It is the weight of the arguments, rather than the number on each side, which assists in identifying what is in the patient’s best interests.</a:t>
            </a:r>
            <a:endParaRPr/>
          </a:p>
          <a:p>
            <a:pPr marL="457200" lvl="0" indent="-342900" algn="l" rtl="0">
              <a:spcBef>
                <a:spcPts val="0"/>
              </a:spcBef>
              <a:spcAft>
                <a:spcPts val="0"/>
              </a:spcAft>
              <a:buSzPts val="1800"/>
              <a:buChar char="●"/>
            </a:pPr>
            <a:r>
              <a:rPr lang="en"/>
              <a:t> ‘Factors of magnetic importance’.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Record keeping</a:t>
            </a:r>
            <a:endParaRPr/>
          </a:p>
        </p:txBody>
      </p:sp>
      <p:sp>
        <p:nvSpPr>
          <p:cNvPr id="336" name="Google Shape;336;p5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 the decision about the patient’s best interests was reached</a:t>
            </a:r>
            <a:endParaRPr/>
          </a:p>
          <a:p>
            <a:pPr marL="457200" lvl="0" indent="-342900" algn="l" rtl="0">
              <a:spcBef>
                <a:spcPts val="0"/>
              </a:spcBef>
              <a:spcAft>
                <a:spcPts val="0"/>
              </a:spcAft>
              <a:buSzPts val="1800"/>
              <a:buChar char="●"/>
            </a:pPr>
            <a:r>
              <a:rPr lang="en"/>
              <a:t>What the reasons for making the decision were</a:t>
            </a:r>
            <a:endParaRPr/>
          </a:p>
          <a:p>
            <a:pPr marL="457200" lvl="0" indent="-342900" algn="l" rtl="0">
              <a:spcBef>
                <a:spcPts val="0"/>
              </a:spcBef>
              <a:spcAft>
                <a:spcPts val="0"/>
              </a:spcAft>
              <a:buSzPts val="1800"/>
              <a:buChar char="●"/>
            </a:pPr>
            <a:r>
              <a:rPr lang="en"/>
              <a:t>Who was consulted to help work out best interests</a:t>
            </a:r>
            <a:endParaRPr/>
          </a:p>
          <a:p>
            <a:pPr marL="457200" lvl="0" indent="-342900" algn="l" rtl="0">
              <a:spcBef>
                <a:spcPts val="0"/>
              </a:spcBef>
              <a:spcAft>
                <a:spcPts val="0"/>
              </a:spcAft>
              <a:buSzPts val="1800"/>
              <a:buChar char="●"/>
            </a:pPr>
            <a:r>
              <a:rPr lang="en"/>
              <a:t>What particular factors were taken into account</a:t>
            </a:r>
            <a:endParaRPr/>
          </a:p>
          <a:p>
            <a:pPr marL="457200" lvl="0" indent="-342900" algn="l" rtl="0">
              <a:spcBef>
                <a:spcPts val="0"/>
              </a:spcBef>
              <a:spcAft>
                <a:spcPts val="0"/>
              </a:spcAft>
              <a:buSzPts val="1800"/>
              <a:buChar char="●"/>
            </a:pPr>
            <a:r>
              <a:rPr lang="en"/>
              <a:t>Family members who didn’t want to be involved - people it is ‘not practicable or appropriate to consult’.</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Can use a ‘checklist of evidence for best interest decision making’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Curriculum Items</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457200" lvl="0" indent="-342900" algn="l" rtl="0">
              <a:lnSpc>
                <a:spcPct val="100000"/>
              </a:lnSpc>
              <a:spcBef>
                <a:spcPts val="0"/>
              </a:spcBef>
              <a:spcAft>
                <a:spcPts val="0"/>
              </a:spcAft>
              <a:buSzPts val="1800"/>
              <a:buChar char="●"/>
            </a:pPr>
            <a:r>
              <a:rPr lang="en"/>
              <a:t>7.2 Theoretical Ethics and Applied Ethics in Clinical Practice of Palliative Medicine</a:t>
            </a:r>
            <a:endParaRPr/>
          </a:p>
          <a:p>
            <a:pPr marL="0" lvl="0" indent="0" algn="l" rtl="0">
              <a:lnSpc>
                <a:spcPct val="100000"/>
              </a:lnSpc>
              <a:spcBef>
                <a:spcPts val="0"/>
              </a:spcBef>
              <a:spcAft>
                <a:spcPts val="0"/>
              </a:spcAft>
              <a:buNone/>
            </a:pPr>
            <a:endParaRPr/>
          </a:p>
          <a:p>
            <a:pPr marL="457200" lvl="0" indent="-342900" algn="l" rtl="0">
              <a:lnSpc>
                <a:spcPct val="150000"/>
              </a:lnSpc>
              <a:spcBef>
                <a:spcPts val="0"/>
              </a:spcBef>
              <a:spcAft>
                <a:spcPts val="0"/>
              </a:spcAft>
              <a:buSzPts val="1800"/>
              <a:buChar char="●"/>
            </a:pPr>
            <a:r>
              <a:rPr lang="en"/>
              <a:t>8.2 Legal Framework for Practice</a:t>
            </a:r>
            <a:endParaRPr/>
          </a:p>
          <a:p>
            <a:pPr marL="457200" lvl="0" indent="0" algn="l" rtl="0">
              <a:lnSpc>
                <a:spcPct val="100000"/>
              </a:lnSpc>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Second opinion</a:t>
            </a:r>
            <a:endParaRPr/>
          </a:p>
        </p:txBody>
      </p:sp>
      <p:sp>
        <p:nvSpPr>
          <p:cNvPr id="342" name="Google Shape;342;p60"/>
          <p:cNvSpPr txBox="1">
            <a:spLocks noGrp="1"/>
          </p:cNvSpPr>
          <p:nvPr>
            <p:ph type="body" idx="1"/>
          </p:nvPr>
        </p:nvSpPr>
        <p:spPr>
          <a:xfrm>
            <a:off x="240125" y="1158325"/>
            <a:ext cx="2519400" cy="3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patient is not expected to die within hours or days: </a:t>
            </a:r>
            <a:endParaRPr/>
          </a:p>
          <a:p>
            <a:pPr marL="0" lvl="0" indent="0" algn="l" rtl="0">
              <a:spcBef>
                <a:spcPts val="1600"/>
              </a:spcBef>
              <a:spcAft>
                <a:spcPts val="1600"/>
              </a:spcAft>
              <a:buNone/>
            </a:pPr>
            <a:r>
              <a:rPr lang="en"/>
              <a:t>“take all reasonable steps to get a second opinion from a senior clinician”</a:t>
            </a:r>
            <a:endParaRPr/>
          </a:p>
        </p:txBody>
      </p:sp>
      <p:pic>
        <p:nvPicPr>
          <p:cNvPr id="343" name="Google Shape;343;p60"/>
          <p:cNvPicPr preferRelativeResize="0"/>
          <p:nvPr/>
        </p:nvPicPr>
        <p:blipFill>
          <a:blip r:embed="rId3">
            <a:alphaModFix/>
          </a:blip>
          <a:stretch>
            <a:fillRect/>
          </a:stretch>
        </p:blipFill>
        <p:spPr>
          <a:xfrm>
            <a:off x="3054000" y="228600"/>
            <a:ext cx="5410200" cy="4686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Managing disagreement/uncertainty </a:t>
            </a:r>
            <a:endParaRPr/>
          </a:p>
        </p:txBody>
      </p:sp>
      <p:sp>
        <p:nvSpPr>
          <p:cNvPr id="349" name="Google Shape;349;p6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Conflict resolution </a:t>
            </a:r>
            <a:endParaRPr/>
          </a:p>
          <a:p>
            <a:pPr marL="914400" lvl="1" indent="-317500" algn="l" rtl="0">
              <a:spcBef>
                <a:spcPts val="0"/>
              </a:spcBef>
              <a:spcAft>
                <a:spcPts val="0"/>
              </a:spcAft>
              <a:buSzPts val="1400"/>
              <a:buChar char="○"/>
            </a:pPr>
            <a:r>
              <a:rPr lang="en"/>
              <a:t>IMCA </a:t>
            </a:r>
            <a:endParaRPr/>
          </a:p>
          <a:p>
            <a:pPr marL="914400" lvl="1" indent="-317500" algn="l" rtl="0">
              <a:spcBef>
                <a:spcPts val="0"/>
              </a:spcBef>
              <a:spcAft>
                <a:spcPts val="0"/>
              </a:spcAft>
              <a:buSzPts val="1400"/>
              <a:buChar char="○"/>
            </a:pPr>
            <a:r>
              <a:rPr lang="en"/>
              <a:t>Second opinion </a:t>
            </a:r>
            <a:endParaRPr/>
          </a:p>
          <a:p>
            <a:pPr marL="914400" lvl="1" indent="-317500" algn="l" rtl="0">
              <a:spcBef>
                <a:spcPts val="0"/>
              </a:spcBef>
              <a:spcAft>
                <a:spcPts val="0"/>
              </a:spcAft>
              <a:buSzPts val="1400"/>
              <a:buChar char="○"/>
            </a:pPr>
            <a:r>
              <a:rPr lang="en"/>
              <a:t>Case conference </a:t>
            </a:r>
            <a:endParaRPr/>
          </a:p>
          <a:p>
            <a:pPr marL="457200" lvl="0" indent="-342900" algn="l" rtl="0">
              <a:spcBef>
                <a:spcPts val="0"/>
              </a:spcBef>
              <a:spcAft>
                <a:spcPts val="0"/>
              </a:spcAft>
              <a:buSzPts val="1800"/>
              <a:buChar char="●"/>
            </a:pPr>
            <a:r>
              <a:rPr lang="en"/>
              <a:t>Mediation</a:t>
            </a:r>
            <a:endParaRPr/>
          </a:p>
          <a:p>
            <a:pPr marL="457200" lvl="0" indent="-342900" algn="l" rtl="0">
              <a:spcBef>
                <a:spcPts val="0"/>
              </a:spcBef>
              <a:spcAft>
                <a:spcPts val="0"/>
              </a:spcAft>
              <a:buSzPts val="1800"/>
              <a:buChar char="●"/>
            </a:pPr>
            <a:r>
              <a:rPr lang="en"/>
              <a:t>Court of protection</a:t>
            </a:r>
            <a:endParaRPr/>
          </a:p>
          <a:p>
            <a:pPr marL="914400" lvl="0" indent="0" algn="l" rtl="0">
              <a:spcBef>
                <a:spcPts val="1600"/>
              </a:spcBef>
              <a:spcAft>
                <a:spcPts val="1600"/>
              </a:spcAft>
              <a:buNone/>
            </a:pPr>
            <a:endParaRPr/>
          </a:p>
        </p:txBody>
      </p:sp>
      <p:pic>
        <p:nvPicPr>
          <p:cNvPr id="350" name="Google Shape;350;p61"/>
          <p:cNvPicPr preferRelativeResize="0"/>
          <p:nvPr/>
        </p:nvPicPr>
        <p:blipFill>
          <a:blip r:embed="rId3">
            <a:alphaModFix/>
          </a:blip>
          <a:stretch>
            <a:fillRect/>
          </a:stretch>
        </p:blipFill>
        <p:spPr>
          <a:xfrm>
            <a:off x="3644150" y="2150200"/>
            <a:ext cx="5413425" cy="2893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 to withdraw</a:t>
            </a:r>
            <a:endParaRPr/>
          </a:p>
        </p:txBody>
      </p:sp>
      <p:sp>
        <p:nvSpPr>
          <p:cNvPr id="356" name="Google Shape;356;p6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All relevant parties agree to withdrawal</a:t>
            </a:r>
            <a:endParaRPr/>
          </a:p>
          <a:p>
            <a:pPr marL="457200" lvl="0" indent="-342900" algn="l" rtl="0">
              <a:spcBef>
                <a:spcPts val="0"/>
              </a:spcBef>
              <a:spcAft>
                <a:spcPts val="0"/>
              </a:spcAft>
              <a:buSzPts val="1800"/>
              <a:buChar char="●"/>
            </a:pPr>
            <a:r>
              <a:rPr lang="en"/>
              <a:t>Carefully planned end-of-life care </a:t>
            </a:r>
            <a:endParaRPr/>
          </a:p>
          <a:p>
            <a:pPr marL="457200" lvl="0" indent="-342900" algn="l" rtl="0">
              <a:spcBef>
                <a:spcPts val="0"/>
              </a:spcBef>
              <a:spcAft>
                <a:spcPts val="0"/>
              </a:spcAft>
              <a:buSzPts val="1800"/>
              <a:buChar char="●"/>
            </a:pPr>
            <a:r>
              <a:rPr lang="en"/>
              <a:t>Does not mean withdrawal of all other care </a:t>
            </a:r>
            <a:endParaRPr/>
          </a:p>
          <a:p>
            <a:pPr marL="457200" lvl="0" indent="-342900" algn="l" rtl="0">
              <a:spcBef>
                <a:spcPts val="0"/>
              </a:spcBef>
              <a:spcAft>
                <a:spcPts val="0"/>
              </a:spcAft>
              <a:buSzPts val="1800"/>
              <a:buChar char="●"/>
            </a:pPr>
            <a:r>
              <a:rPr lang="en"/>
              <a:t>Supporting family members and staff </a:t>
            </a:r>
            <a:endParaRPr/>
          </a:p>
          <a:p>
            <a:pPr marL="457200" lvl="0" indent="-342900" algn="l" rtl="0">
              <a:spcBef>
                <a:spcPts val="0"/>
              </a:spcBef>
              <a:spcAft>
                <a:spcPts val="0"/>
              </a:spcAft>
              <a:buSzPts val="1800"/>
              <a:buChar char="●"/>
            </a:pPr>
            <a:r>
              <a:rPr lang="en"/>
              <a:t>Record-keeping </a:t>
            </a:r>
            <a:endParaRPr/>
          </a:p>
          <a:p>
            <a:pPr marL="457200" lvl="0" indent="-342900" algn="l" rtl="0">
              <a:spcBef>
                <a:spcPts val="0"/>
              </a:spcBef>
              <a:spcAft>
                <a:spcPts val="0"/>
              </a:spcAft>
              <a:buSzPts val="1800"/>
              <a:buChar char="●"/>
            </a:pPr>
            <a:r>
              <a:rPr lang="en"/>
              <a:t>Review and audit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Decision to treat</a:t>
            </a:r>
            <a:endParaRPr/>
          </a:p>
        </p:txBody>
      </p:sp>
      <p:sp>
        <p:nvSpPr>
          <p:cNvPr id="362" name="Google Shape;362;p6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Commenced on a trial basis</a:t>
            </a:r>
            <a:endParaRPr/>
          </a:p>
          <a:p>
            <a:pPr marL="457200" lvl="0" indent="-342900" algn="l" rtl="0">
              <a:spcBef>
                <a:spcPts val="0"/>
              </a:spcBef>
              <a:spcAft>
                <a:spcPts val="0"/>
              </a:spcAft>
              <a:buSzPts val="1800"/>
              <a:buChar char="●"/>
            </a:pPr>
            <a:r>
              <a:rPr lang="en"/>
              <a:t>Reviewed every 6 months</a:t>
            </a:r>
            <a:endParaRPr/>
          </a:p>
          <a:p>
            <a:pPr marL="457200" lvl="0" indent="-342900" algn="l" rtl="0">
              <a:spcBef>
                <a:spcPts val="0"/>
              </a:spcBef>
              <a:spcAft>
                <a:spcPts val="0"/>
              </a:spcAft>
              <a:buSzPts val="1800"/>
              <a:buChar char="●"/>
            </a:pPr>
            <a:r>
              <a:rPr lang="en"/>
              <a:t>Ensure organisations providing CANH comply with the law</a:t>
            </a:r>
            <a:endParaRPr/>
          </a:p>
          <a:p>
            <a:pPr marL="457200" lvl="0" indent="-342900" algn="l" rtl="0">
              <a:spcBef>
                <a:spcPts val="0"/>
              </a:spcBef>
              <a:spcAft>
                <a:spcPts val="0"/>
              </a:spcAft>
              <a:buSzPts val="1800"/>
              <a:buChar char="●"/>
            </a:pPr>
            <a:r>
              <a:rPr lang="en"/>
              <a:t>CCGs/Health boards form a standard part of the annual review</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 professionals with a conscientious objection </a:t>
            </a:r>
            <a:endParaRPr/>
          </a:p>
        </p:txBody>
      </p:sp>
      <p:sp>
        <p:nvSpPr>
          <p:cNvPr id="368" name="Google Shape;368;p6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There is no statutory right </a:t>
            </a:r>
            <a:endParaRPr/>
          </a:p>
          <a:p>
            <a:pPr marL="457200" lvl="0" indent="-342900" algn="l" rtl="0">
              <a:spcBef>
                <a:spcPts val="0"/>
              </a:spcBef>
              <a:spcAft>
                <a:spcPts val="0"/>
              </a:spcAft>
              <a:buSzPts val="1800"/>
              <a:buChar char="●"/>
            </a:pPr>
            <a:r>
              <a:rPr lang="en"/>
              <a:t>A health professional should recognise the conflict of interest and handover this element of the patients care</a:t>
            </a:r>
            <a:endParaRPr/>
          </a:p>
          <a:p>
            <a:pPr marL="457200" lvl="0" indent="-342900" algn="l" rtl="0">
              <a:spcBef>
                <a:spcPts val="0"/>
              </a:spcBef>
              <a:spcAft>
                <a:spcPts val="0"/>
              </a:spcAft>
              <a:buSzPts val="1800"/>
              <a:buChar char="●"/>
            </a:pPr>
            <a:r>
              <a:rPr lang="en"/>
              <a:t>Personal views should not influence the way in which clinical information is presented </a:t>
            </a:r>
            <a:endParaRPr/>
          </a:p>
          <a:p>
            <a:pPr marL="457200" lvl="0" indent="-342900" algn="l" rtl="0">
              <a:spcBef>
                <a:spcPts val="0"/>
              </a:spcBef>
              <a:spcAft>
                <a:spcPts val="0"/>
              </a:spcAft>
              <a:buSzPts val="1800"/>
              <a:buChar char="●"/>
            </a:pPr>
            <a:r>
              <a:rPr lang="en"/>
              <a:t>Provider organisations that carry religious or other convictions that would prevent them from making and implementing particular decisions about CANH should declare that fact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two: guidance for specific scenarios</a:t>
            </a:r>
            <a:endParaRPr/>
          </a:p>
        </p:txBody>
      </p:sp>
      <p:sp>
        <p:nvSpPr>
          <p:cNvPr id="374" name="Google Shape;374;p6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Decisions about clinically-assisted nutrition and hydration (CANH)</a:t>
            </a:r>
            <a:endParaRPr/>
          </a:p>
          <a:p>
            <a:pPr marL="914400" lvl="1" indent="-342900" algn="l" rtl="0">
              <a:spcBef>
                <a:spcPts val="0"/>
              </a:spcBef>
              <a:spcAft>
                <a:spcPts val="0"/>
              </a:spcAft>
              <a:buSzPts val="1800"/>
              <a:buChar char="○"/>
            </a:pPr>
            <a:r>
              <a:rPr lang="en" sz="1800"/>
              <a:t>In the context of neurodegenerative conditions</a:t>
            </a:r>
            <a:endParaRPr sz="1800"/>
          </a:p>
          <a:p>
            <a:pPr marL="914400" lvl="1" indent="-342900" algn="l" rtl="0">
              <a:spcBef>
                <a:spcPts val="0"/>
              </a:spcBef>
              <a:spcAft>
                <a:spcPts val="0"/>
              </a:spcAft>
              <a:buSzPts val="1800"/>
              <a:buChar char="○"/>
            </a:pPr>
            <a:r>
              <a:rPr lang="en" sz="1800"/>
              <a:t>In patients with multiple comorbidities or frailty which is likely to shorten life expectancy, who have suffered a brain injury</a:t>
            </a:r>
            <a:endParaRPr sz="1800"/>
          </a:p>
          <a:p>
            <a:pPr marL="914400" lvl="1" indent="-342900" algn="l" rtl="0">
              <a:spcBef>
                <a:spcPts val="0"/>
              </a:spcBef>
              <a:spcAft>
                <a:spcPts val="0"/>
              </a:spcAft>
              <a:buSzPts val="1800"/>
              <a:buChar char="○"/>
            </a:pPr>
            <a:r>
              <a:rPr lang="en" sz="1800"/>
              <a:t>In previously healthy patients in vegetative state (VS) or minimally conscious state (MCS) following a sudden-onset brain injury</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Six Key Principles</a:t>
            </a:r>
            <a:endParaRPr/>
          </a:p>
        </p:txBody>
      </p:sp>
      <p:sp>
        <p:nvSpPr>
          <p:cNvPr id="380" name="Google Shape;380;p66"/>
          <p:cNvSpPr txBox="1">
            <a:spLocks noGrp="1"/>
          </p:cNvSpPr>
          <p:nvPr>
            <p:ph type="body" idx="1"/>
          </p:nvPr>
        </p:nvSpPr>
        <p:spPr>
          <a:xfrm>
            <a:off x="311700" y="1093850"/>
            <a:ext cx="8520600" cy="3474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CANH is a form of medical treatment. </a:t>
            </a:r>
            <a:endParaRPr/>
          </a:p>
          <a:p>
            <a:pPr marL="457200" lvl="0" indent="-342900" algn="l" rtl="0">
              <a:spcBef>
                <a:spcPts val="0"/>
              </a:spcBef>
              <a:spcAft>
                <a:spcPts val="0"/>
              </a:spcAft>
              <a:buSzPts val="1800"/>
              <a:buAutoNum type="arabicPeriod"/>
            </a:pPr>
            <a:r>
              <a:rPr lang="en"/>
              <a:t>Treatment should only be provided when it is in the patient’s best interests. </a:t>
            </a:r>
            <a:endParaRPr/>
          </a:p>
          <a:p>
            <a:pPr marL="457200" lvl="0" indent="-342900" algn="l" rtl="0">
              <a:spcBef>
                <a:spcPts val="0"/>
              </a:spcBef>
              <a:spcAft>
                <a:spcPts val="0"/>
              </a:spcAft>
              <a:buSzPts val="1800"/>
              <a:buAutoNum type="arabicPeriod"/>
            </a:pPr>
            <a:r>
              <a:rPr lang="en"/>
              <a:t>Decision-makers must start from the strong presumption that it is in a patient’s best interests to receive life-sustaining treatment – but that presumption can be rebutted. </a:t>
            </a:r>
            <a:endParaRPr/>
          </a:p>
          <a:p>
            <a:pPr marL="457200" lvl="0" indent="-342900" algn="l" rtl="0">
              <a:spcBef>
                <a:spcPts val="0"/>
              </a:spcBef>
              <a:spcAft>
                <a:spcPts val="0"/>
              </a:spcAft>
              <a:buSzPts val="1800"/>
              <a:buAutoNum type="arabicPeriod"/>
            </a:pPr>
            <a:r>
              <a:rPr lang="en"/>
              <a:t>All decisions must be made in accordance with the MCA. </a:t>
            </a:r>
            <a:endParaRPr/>
          </a:p>
          <a:p>
            <a:pPr marL="457200" lvl="0" indent="-342900" algn="l" rtl="0">
              <a:spcBef>
                <a:spcPts val="0"/>
              </a:spcBef>
              <a:spcAft>
                <a:spcPts val="0"/>
              </a:spcAft>
              <a:buSzPts val="1800"/>
              <a:buAutoNum type="arabicPeriod"/>
            </a:pPr>
            <a:r>
              <a:rPr lang="en"/>
              <a:t>There is no requirement for decisions to withdraw CANH to be approved by the Court. </a:t>
            </a:r>
            <a:endParaRPr/>
          </a:p>
          <a:p>
            <a:pPr marL="457200" lvl="0" indent="-342900" algn="l" rtl="0">
              <a:spcBef>
                <a:spcPts val="0"/>
              </a:spcBef>
              <a:spcAft>
                <a:spcPts val="0"/>
              </a:spcAft>
              <a:buSzPts val="1800"/>
              <a:buAutoNum type="arabicPeriod"/>
            </a:pPr>
            <a:r>
              <a:rPr lang="en"/>
              <a:t>A second opinion must be sought when a patient is not within hours or days of death.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7"/>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Any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Study: MD</a:t>
            </a:r>
            <a:endParaRPr/>
          </a:p>
        </p:txBody>
      </p:sp>
      <p:sp>
        <p:nvSpPr>
          <p:cNvPr id="76" name="Google Shape;76;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Background</a:t>
            </a:r>
            <a:endParaRPr/>
          </a:p>
          <a:p>
            <a:pPr marL="457200" lvl="0" indent="-342900" algn="l" rtl="0">
              <a:lnSpc>
                <a:spcPct val="100000"/>
              </a:lnSpc>
              <a:spcBef>
                <a:spcPts val="1600"/>
              </a:spcBef>
              <a:spcAft>
                <a:spcPts val="0"/>
              </a:spcAft>
              <a:buSzPts val="1800"/>
              <a:buChar char="●"/>
            </a:pPr>
            <a:r>
              <a:rPr lang="en"/>
              <a:t>Relapse-remitting MS</a:t>
            </a:r>
            <a:endParaRPr/>
          </a:p>
          <a:p>
            <a:pPr marL="457200" lvl="0" indent="-342900" algn="l" rtl="0">
              <a:lnSpc>
                <a:spcPct val="100000"/>
              </a:lnSpc>
              <a:spcBef>
                <a:spcPts val="0"/>
              </a:spcBef>
              <a:spcAft>
                <a:spcPts val="0"/>
              </a:spcAft>
              <a:buSzPts val="1800"/>
              <a:buChar char="●"/>
            </a:pPr>
            <a:r>
              <a:rPr lang="en"/>
              <a:t>Epilepsy</a:t>
            </a:r>
            <a:endParaRPr/>
          </a:p>
          <a:p>
            <a:pPr marL="457200" lvl="0" indent="-342900" algn="l" rtl="0">
              <a:lnSpc>
                <a:spcPct val="100000"/>
              </a:lnSpc>
              <a:spcBef>
                <a:spcPts val="0"/>
              </a:spcBef>
              <a:spcAft>
                <a:spcPts val="0"/>
              </a:spcAft>
              <a:buSzPts val="1800"/>
              <a:buChar char="●"/>
            </a:pPr>
            <a:r>
              <a:rPr lang="en"/>
              <a:t>Cognitive impairment: Baseline GCS E4 M5 V1</a:t>
            </a:r>
            <a:endParaRPr/>
          </a:p>
          <a:p>
            <a:pPr marL="457200" lvl="0" indent="-342900" algn="l" rtl="0">
              <a:lnSpc>
                <a:spcPct val="100000"/>
              </a:lnSpc>
              <a:spcBef>
                <a:spcPts val="0"/>
              </a:spcBef>
              <a:spcAft>
                <a:spcPts val="0"/>
              </a:spcAft>
              <a:buSzPts val="1800"/>
              <a:buChar char="●"/>
            </a:pPr>
            <a:r>
              <a:rPr lang="en"/>
              <a:t>Bilateral PE and DVT</a:t>
            </a:r>
            <a:endParaRPr/>
          </a:p>
          <a:p>
            <a:pPr marL="457200" lvl="0" indent="-342900" algn="l" rtl="0">
              <a:lnSpc>
                <a:spcPct val="100000"/>
              </a:lnSpc>
              <a:spcBef>
                <a:spcPts val="0"/>
              </a:spcBef>
              <a:spcAft>
                <a:spcPts val="0"/>
              </a:spcAft>
              <a:buSzPts val="1800"/>
              <a:buChar char="●"/>
            </a:pPr>
            <a:r>
              <a:rPr lang="en"/>
              <a:t>Hyperthyroidism</a:t>
            </a:r>
            <a:endParaRPr/>
          </a:p>
          <a:p>
            <a:pPr marL="457200" lvl="0" indent="-342900" algn="l" rtl="0">
              <a:lnSpc>
                <a:spcPct val="100000"/>
              </a:lnSpc>
              <a:spcBef>
                <a:spcPts val="0"/>
              </a:spcBef>
              <a:spcAft>
                <a:spcPts val="0"/>
              </a:spcAft>
              <a:buSzPts val="1800"/>
              <a:buChar char="●"/>
            </a:pPr>
            <a:r>
              <a:rPr lang="en"/>
              <a:t>Cortical visual atrophy</a:t>
            </a:r>
            <a:endParaRPr/>
          </a:p>
          <a:p>
            <a:pPr marL="457200" lvl="0" indent="-342900" algn="l" rtl="0">
              <a:lnSpc>
                <a:spcPct val="100000"/>
              </a:lnSpc>
              <a:spcBef>
                <a:spcPts val="0"/>
              </a:spcBef>
              <a:spcAft>
                <a:spcPts val="0"/>
              </a:spcAft>
              <a:buSzPts val="1800"/>
              <a:buChar char="●"/>
            </a:pPr>
            <a:r>
              <a:rPr lang="en"/>
              <a:t>Recurrent UTIs</a:t>
            </a:r>
            <a:endParaRPr/>
          </a:p>
          <a:p>
            <a:pPr marL="457200" lvl="0" indent="-342900" algn="l" rtl="0">
              <a:lnSpc>
                <a:spcPct val="100000"/>
              </a:lnSpc>
              <a:spcBef>
                <a:spcPts val="0"/>
              </a:spcBef>
              <a:spcAft>
                <a:spcPts val="0"/>
              </a:spcAft>
              <a:buSzPts val="1800"/>
              <a:buChar char="●"/>
            </a:pPr>
            <a:r>
              <a:rPr lang="en"/>
              <a:t>Community DNAR in place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5"/>
          <p:cNvPicPr preferRelativeResize="0"/>
          <p:nvPr/>
        </p:nvPicPr>
        <p:blipFill>
          <a:blip r:embed="rId3">
            <a:alphaModFix/>
          </a:blip>
          <a:stretch>
            <a:fillRect/>
          </a:stretch>
        </p:blipFill>
        <p:spPr>
          <a:xfrm>
            <a:off x="152400" y="152400"/>
            <a:ext cx="8852050" cy="449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311700" y="134200"/>
            <a:ext cx="8520600" cy="13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BMA Guidance: Clinically-assisted nutrition and hydration (CANH)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3" name="Google Shape;193;p36"/>
          <p:cNvSpPr txBox="1">
            <a:spLocks noGrp="1"/>
          </p:cNvSpPr>
          <p:nvPr>
            <p:ph type="body" idx="1"/>
          </p:nvPr>
        </p:nvSpPr>
        <p:spPr>
          <a:xfrm>
            <a:off x="311700" y="1480600"/>
            <a:ext cx="8520600" cy="3088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Created from focus group in July 2018, updated September 2019</a:t>
            </a:r>
            <a:endParaRPr sz="1600"/>
          </a:p>
          <a:p>
            <a:pPr marL="457200" lvl="0" indent="-330200" algn="l" rtl="0">
              <a:lnSpc>
                <a:spcPct val="100000"/>
              </a:lnSpc>
              <a:spcBef>
                <a:spcPts val="0"/>
              </a:spcBef>
              <a:spcAft>
                <a:spcPts val="0"/>
              </a:spcAft>
              <a:buSzPts val="1600"/>
              <a:buChar char="●"/>
            </a:pPr>
            <a:r>
              <a:rPr lang="en" sz="1600"/>
              <a:t>Representatives from BMA, RCP and GMC and a number of experts appointed to advise the group, as well as families of people who had made these decisions</a:t>
            </a:r>
            <a:endParaRPr sz="1600"/>
          </a:p>
          <a:p>
            <a:pPr marL="914400" lvl="1" indent="-317500" algn="l" rtl="0">
              <a:lnSpc>
                <a:spcPct val="100000"/>
              </a:lnSpc>
              <a:spcBef>
                <a:spcPts val="0"/>
              </a:spcBef>
              <a:spcAft>
                <a:spcPts val="0"/>
              </a:spcAft>
              <a:buSzPts val="1400"/>
              <a:buChar char="○"/>
            </a:pPr>
            <a:r>
              <a:rPr lang="en" sz="1000" b="1">
                <a:solidFill>
                  <a:srgbClr val="585757"/>
                </a:solidFill>
              </a:rPr>
              <a:t>Dr John Chisholm CBE</a:t>
            </a:r>
            <a:r>
              <a:rPr lang="en" sz="1000">
                <a:solidFill>
                  <a:srgbClr val="585757"/>
                </a:solidFill>
              </a:rPr>
              <a:t>, Chair of BMA Medical Ethics Committee (Chair of the Core Group)</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Sharon Burton</a:t>
            </a:r>
            <a:r>
              <a:rPr lang="en" sz="1000">
                <a:solidFill>
                  <a:srgbClr val="585757"/>
                </a:solidFill>
              </a:rPr>
              <a:t>, Head of Standards and Ethics, GMC</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Ruth Campbell</a:t>
            </a:r>
            <a:r>
              <a:rPr lang="en" sz="1000">
                <a:solidFill>
                  <a:srgbClr val="585757"/>
                </a:solidFill>
              </a:rPr>
              <a:t>, Senior Policy Advisor (Medical Ethics and Human Rights), BMA</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Dr Chris Danbury</a:t>
            </a:r>
            <a:r>
              <a:rPr lang="en" sz="1000">
                <a:solidFill>
                  <a:srgbClr val="585757"/>
                </a:solidFill>
              </a:rPr>
              <a:t>, Consultant in Anaesthetics and Intensive Care</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Veronica English</a:t>
            </a:r>
            <a:r>
              <a:rPr lang="en" sz="1000">
                <a:solidFill>
                  <a:srgbClr val="585757"/>
                </a:solidFill>
              </a:rPr>
              <a:t>, Head of Medical Ethics and Human Rights, BMA</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Professor Celia Kitzinger</a:t>
            </a:r>
            <a:r>
              <a:rPr lang="en" sz="1000">
                <a:solidFill>
                  <a:srgbClr val="585757"/>
                </a:solidFill>
              </a:rPr>
              <a:t>, Co-Director, Coma and Disorders of Consciousness</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Dr Shuli Levy</a:t>
            </a:r>
            <a:r>
              <a:rPr lang="en" sz="1000">
                <a:solidFill>
                  <a:srgbClr val="585757"/>
                </a:solidFill>
              </a:rPr>
              <a:t>, Consultant Geriatrician and General Physician</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Paul McGough</a:t>
            </a:r>
            <a:r>
              <a:rPr lang="en" sz="1000">
                <a:solidFill>
                  <a:srgbClr val="585757"/>
                </a:solidFill>
              </a:rPr>
              <a:t>, Senior Associate (Healthcare Regulatory Team), DAC Beachcroft</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Alex Ruck Keene</a:t>
            </a:r>
            <a:r>
              <a:rPr lang="en" sz="1000">
                <a:solidFill>
                  <a:srgbClr val="585757"/>
                </a:solidFill>
              </a:rPr>
              <a:t>, Barrister, 39 Essex Chambers</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Professor Lynne Turner-Stokes MBE</a:t>
            </a:r>
            <a:r>
              <a:rPr lang="en" sz="1000">
                <a:solidFill>
                  <a:srgbClr val="585757"/>
                </a:solidFill>
              </a:rPr>
              <a:t>, Consultant in Rehabilitation Medicine,</a:t>
            </a:r>
            <a:endParaRPr sz="1000">
              <a:solidFill>
                <a:srgbClr val="585757"/>
              </a:solidFill>
            </a:endParaRPr>
          </a:p>
          <a:p>
            <a:pPr marL="914400" lvl="1" indent="-317500" algn="l" rtl="0">
              <a:lnSpc>
                <a:spcPct val="100000"/>
              </a:lnSpc>
              <a:spcBef>
                <a:spcPts val="0"/>
              </a:spcBef>
              <a:spcAft>
                <a:spcPts val="0"/>
              </a:spcAft>
              <a:buSzPts val="1400"/>
              <a:buChar char="○"/>
            </a:pPr>
            <a:r>
              <a:rPr lang="en" sz="1000" b="1">
                <a:solidFill>
                  <a:srgbClr val="585757"/>
                </a:solidFill>
              </a:rPr>
              <a:t>Jessica Watkin</a:t>
            </a:r>
            <a:r>
              <a:rPr lang="en" sz="1000">
                <a:solidFill>
                  <a:srgbClr val="585757"/>
                </a:solidFill>
              </a:rPr>
              <a:t>, Policy Manager (Standards and Ethics), GMC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Separate CANH Guidance?</a:t>
            </a:r>
            <a:endParaRPr/>
          </a:p>
        </p:txBody>
      </p:sp>
      <p:sp>
        <p:nvSpPr>
          <p:cNvPr id="199" name="Google Shape;199;p3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Since 1992 CANH is a medical treatment and NOT basic care</a:t>
            </a:r>
            <a:endParaRPr/>
          </a:p>
          <a:p>
            <a:pPr marL="457200" lvl="0" indent="-342900" algn="l" rtl="0">
              <a:spcBef>
                <a:spcPts val="0"/>
              </a:spcBef>
              <a:spcAft>
                <a:spcPts val="0"/>
              </a:spcAft>
              <a:buSzPts val="1800"/>
              <a:buChar char="●"/>
            </a:pPr>
            <a:r>
              <a:rPr lang="en"/>
              <a:t>Some people attach symbolic, emotional or ethical significance that sets it apart from other forms of life sustaining treatment</a:t>
            </a:r>
            <a:endParaRPr/>
          </a:p>
          <a:p>
            <a:pPr marL="457200" lvl="0" indent="-342900" algn="l" rtl="0">
              <a:spcBef>
                <a:spcPts val="0"/>
              </a:spcBef>
              <a:spcAft>
                <a:spcPts val="0"/>
              </a:spcAft>
              <a:buSzPts val="1800"/>
              <a:buChar char="●"/>
            </a:pPr>
            <a:r>
              <a:rPr lang="en"/>
              <a:t>Until 2017, all decisions to withdraw CANH from Vegetative State (VS) or minimally conscious state (MCS) had to  be authorised by the court of protection</a:t>
            </a:r>
            <a:endParaRPr/>
          </a:p>
          <a:p>
            <a:pPr marL="457200" lvl="0" indent="-342900" algn="l" rtl="0">
              <a:spcBef>
                <a:spcPts val="0"/>
              </a:spcBef>
              <a:spcAft>
                <a:spcPts val="0"/>
              </a:spcAft>
              <a:buSzPts val="1800"/>
              <a:buChar char="●"/>
            </a:pPr>
            <a:r>
              <a:rPr lang="en"/>
              <a:t>In 2018 Supreme court ruled if there’s agreement as to what constitutes best interests for the patient and capacity act and good practice guidelines are followed - no authorisation required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Scope of guidance</a:t>
            </a:r>
            <a:endParaRPr/>
          </a:p>
        </p:txBody>
      </p:sp>
      <p:sp>
        <p:nvSpPr>
          <p:cNvPr id="205" name="Google Shape;205;p38"/>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solidFill>
                  <a:srgbClr val="585757"/>
                </a:solidFill>
              </a:rPr>
              <a:t>CANH refers to all forms of tube-feeding (NG/PEG/PN)</a:t>
            </a:r>
            <a:endParaRPr sz="1600">
              <a:solidFill>
                <a:srgbClr val="585757"/>
              </a:solidFill>
            </a:endParaRPr>
          </a:p>
          <a:p>
            <a:pPr marL="457200" lvl="0" indent="0" algn="l" rtl="0">
              <a:lnSpc>
                <a:spcPct val="100000"/>
              </a:lnSpc>
              <a:spcBef>
                <a:spcPts val="0"/>
              </a:spcBef>
              <a:spcAft>
                <a:spcPts val="0"/>
              </a:spcAft>
              <a:buNone/>
            </a:pPr>
            <a:endParaRPr sz="1600">
              <a:solidFill>
                <a:srgbClr val="585757"/>
              </a:solidFill>
            </a:endParaRPr>
          </a:p>
          <a:p>
            <a:pPr marL="457200" lvl="0" indent="-330200" algn="l" rtl="0">
              <a:spcBef>
                <a:spcPts val="1000"/>
              </a:spcBef>
              <a:spcAft>
                <a:spcPts val="0"/>
              </a:spcAft>
              <a:buClr>
                <a:srgbClr val="585757"/>
              </a:buClr>
              <a:buSzPts val="1600"/>
              <a:buChar char="●"/>
            </a:pPr>
            <a:r>
              <a:rPr lang="en" sz="1600">
                <a:solidFill>
                  <a:srgbClr val="585757"/>
                </a:solidFill>
              </a:rPr>
              <a:t>Is a tool to inform and aid decision-making. </a:t>
            </a:r>
            <a:endParaRPr sz="1600">
              <a:solidFill>
                <a:srgbClr val="585757"/>
              </a:solidFill>
            </a:endParaRPr>
          </a:p>
          <a:p>
            <a:pPr marL="457200" lvl="0" indent="-330200" algn="l" rtl="0">
              <a:spcBef>
                <a:spcPts val="0"/>
              </a:spcBef>
              <a:spcAft>
                <a:spcPts val="0"/>
              </a:spcAft>
              <a:buClr>
                <a:srgbClr val="585757"/>
              </a:buClr>
              <a:buSzPts val="1600"/>
              <a:buChar char="●"/>
            </a:pPr>
            <a:r>
              <a:rPr lang="en" sz="1600">
                <a:solidFill>
                  <a:srgbClr val="585757"/>
                </a:solidFill>
              </a:rPr>
              <a:t>It does not provide easy answers, but offers an approach through which an appropriate decision may be reached.</a:t>
            </a:r>
            <a:endParaRPr sz="1600">
              <a:solidFill>
                <a:srgbClr val="585757"/>
              </a:solidFill>
            </a:endParaRPr>
          </a:p>
          <a:p>
            <a:pPr marL="0" lvl="0" indent="0" algn="l" rtl="0">
              <a:lnSpc>
                <a:spcPct val="100000"/>
              </a:lnSpc>
              <a:spcBef>
                <a:spcPts val="1000"/>
              </a:spcBef>
              <a:spcAft>
                <a:spcPts val="0"/>
              </a:spcAft>
              <a:buNone/>
            </a:pPr>
            <a:endParaRPr sz="1400">
              <a:solidFill>
                <a:srgbClr val="585757"/>
              </a:solidFill>
            </a:endParaRPr>
          </a:p>
        </p:txBody>
      </p:sp>
      <p:sp>
        <p:nvSpPr>
          <p:cNvPr id="206" name="Google Shape;206;p38"/>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7" name="Google Shape;207;p38"/>
          <p:cNvPicPr preferRelativeResize="0"/>
          <p:nvPr/>
        </p:nvPicPr>
        <p:blipFill>
          <a:blip r:embed="rId3">
            <a:alphaModFix/>
          </a:blip>
          <a:stretch>
            <a:fillRect/>
          </a:stretch>
        </p:blipFill>
        <p:spPr>
          <a:xfrm>
            <a:off x="4832400" y="1093861"/>
            <a:ext cx="3999900" cy="39468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
            </a:r>
            <a:r>
              <a:rPr lang="en" sz="4800"/>
              <a:t>ecision makers must start from the strong presumption that it will be in the patient's best interests to prolong life</a:t>
            </a:r>
            <a:endParaRPr sz="480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2868</Words>
  <Application>Microsoft Macintosh PowerPoint</Application>
  <PresentationFormat>On-screen Show (16:9)</PresentationFormat>
  <Paragraphs>217</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Amatic SC</vt:lpstr>
      <vt:lpstr>Source Code Pro</vt:lpstr>
      <vt:lpstr>Beach Day</vt:lpstr>
      <vt:lpstr>Withdrawing Nutrition and Hydration at the End of Life</vt:lpstr>
      <vt:lpstr>Objectives</vt:lpstr>
      <vt:lpstr>Curriculum Items</vt:lpstr>
      <vt:lpstr>Case Study: MD</vt:lpstr>
      <vt:lpstr>PowerPoint Presentation</vt:lpstr>
      <vt:lpstr>BMA Guidance: Clinically-assisted nutrition and hydration (CANH)  </vt:lpstr>
      <vt:lpstr>Why Separate CANH Guidance?</vt:lpstr>
      <vt:lpstr>Scope of guidance</vt:lpstr>
      <vt:lpstr>Decision makers must start from the strong presumption that it will be in the patient's best interests to prolong life</vt:lpstr>
      <vt:lpstr>Balancing Human Rights</vt:lpstr>
      <vt:lpstr>Focus Population</vt:lpstr>
      <vt:lpstr>Does Not Cover</vt:lpstr>
      <vt:lpstr>Other Considerations</vt:lpstr>
      <vt:lpstr>Part one: general guidance for all decisions about clinically-assisted nutrition and hydration (CANH)</vt:lpstr>
      <vt:lpstr>Flowchart</vt:lpstr>
      <vt:lpstr>Advanced Decision to Refuse Treatment</vt:lpstr>
      <vt:lpstr>Health and Welfare Lasting Power of Attorney</vt:lpstr>
      <vt:lpstr>Clinician-led decision-making</vt:lpstr>
      <vt:lpstr>Who is responsible for making decisions?</vt:lpstr>
      <vt:lpstr>Who should be involved in decision-making?</vt:lpstr>
      <vt:lpstr>Proportionality</vt:lpstr>
      <vt:lpstr>The type of information to be considered</vt:lpstr>
      <vt:lpstr>Personal information</vt:lpstr>
      <vt:lpstr>Example from the Courts</vt:lpstr>
      <vt:lpstr>Example from the Courts</vt:lpstr>
      <vt:lpstr>Clinical assessments</vt:lpstr>
      <vt:lpstr>‘Palliative Care Package’</vt:lpstr>
      <vt:lpstr>Balancing the information</vt:lpstr>
      <vt:lpstr>Record keeping</vt:lpstr>
      <vt:lpstr>Second opinion</vt:lpstr>
      <vt:lpstr>Managing disagreement/uncertainty </vt:lpstr>
      <vt:lpstr>Decision to withdraw</vt:lpstr>
      <vt:lpstr>Decision to treat</vt:lpstr>
      <vt:lpstr>Health professionals with a conscientious objection </vt:lpstr>
      <vt:lpstr>Part two: guidance for specific scenarios</vt:lpstr>
      <vt:lpstr>Six Key Principles</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Withdrawing Nutrition and Hydration at the End of Life</dc:title>
  <cp:lastModifiedBy>Rachael User</cp:lastModifiedBy>
  <cp:revision>1</cp:revision>
  <dcterms:modified xsi:type="dcterms:W3CDTF">2020-02-25T10:58:24Z</dcterms:modified>
</cp:coreProperties>
</file>