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28"/>
  </p:notesMasterIdLst>
  <p:handoutMasterIdLst>
    <p:handoutMasterId r:id="rId29"/>
  </p:handoutMasterIdLst>
  <p:sldIdLst>
    <p:sldId id="1923" r:id="rId5"/>
    <p:sldId id="1946" r:id="rId6"/>
    <p:sldId id="2145707289" r:id="rId7"/>
    <p:sldId id="2145707315" r:id="rId8"/>
    <p:sldId id="2145707291" r:id="rId9"/>
    <p:sldId id="2145707313" r:id="rId10"/>
    <p:sldId id="2145707293" r:id="rId11"/>
    <p:sldId id="2145707295" r:id="rId12"/>
    <p:sldId id="2145707296" r:id="rId13"/>
    <p:sldId id="2145707312" r:id="rId14"/>
    <p:sldId id="2145707314" r:id="rId15"/>
    <p:sldId id="2145707298" r:id="rId16"/>
    <p:sldId id="2145707299" r:id="rId17"/>
    <p:sldId id="2145707322" r:id="rId18"/>
    <p:sldId id="2145707300" r:id="rId19"/>
    <p:sldId id="2145707301" r:id="rId20"/>
    <p:sldId id="2145707308" r:id="rId21"/>
    <p:sldId id="2145707310" r:id="rId22"/>
    <p:sldId id="2145707309" r:id="rId23"/>
    <p:sldId id="2145707302" r:id="rId24"/>
    <p:sldId id="2145707324" r:id="rId25"/>
    <p:sldId id="2145707323" r:id="rId26"/>
    <p:sldId id="214570727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005EB8"/>
    <a:srgbClr val="425563"/>
    <a:srgbClr val="80D2CC"/>
    <a:srgbClr val="99DBD6"/>
    <a:srgbClr val="99DDEB"/>
    <a:srgbClr val="80D4E7"/>
    <a:srgbClr val="E8EDEE"/>
    <a:srgbClr val="82D1CB"/>
    <a:srgbClr val="00A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DC6519-0F28-0A04-1D06-6933517DD8FB}" v="35" dt="2025-09-09T09:30:27.2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77" autoAdjust="0"/>
  </p:normalViewPr>
  <p:slideViewPr>
    <p:cSldViewPr snapToGrid="0">
      <p:cViewPr varScale="1">
        <p:scale>
          <a:sx n="90" d="100"/>
          <a:sy n="90" d="100"/>
        </p:scale>
        <p:origin x="1356"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Y, Teresa (NHS ENGLAND - T1510)" userId="S::teresa.guy3@nhs.net::c625df49-c346-41e0-8d07-f2d4ceeaf81f" providerId="AD" clId="Web-{AC1FCE34-2769-09CE-7365-3C554DD8A5B1}"/>
    <pc:docChg chg="delSld modSld">
      <pc:chgData name="GUY, Teresa (NHS ENGLAND - T1510)" userId="S::teresa.guy3@nhs.net::c625df49-c346-41e0-8d07-f2d4ceeaf81f" providerId="AD" clId="Web-{AC1FCE34-2769-09CE-7365-3C554DD8A5B1}" dt="2025-02-04T11:44:13.407" v="7"/>
      <pc:docMkLst>
        <pc:docMk/>
      </pc:docMkLst>
      <pc:sldChg chg="modSp">
        <pc:chgData name="GUY, Teresa (NHS ENGLAND - T1510)" userId="S::teresa.guy3@nhs.net::c625df49-c346-41e0-8d07-f2d4ceeaf81f" providerId="AD" clId="Web-{AC1FCE34-2769-09CE-7365-3C554DD8A5B1}" dt="2025-02-04T11:15:54.474" v="1"/>
        <pc:sldMkLst>
          <pc:docMk/>
          <pc:sldMk cId="3620955761" sldId="2145707289"/>
        </pc:sldMkLst>
      </pc:sldChg>
      <pc:sldChg chg="del">
        <pc:chgData name="GUY, Teresa (NHS ENGLAND - T1510)" userId="S::teresa.guy3@nhs.net::c625df49-c346-41e0-8d07-f2d4ceeaf81f" providerId="AD" clId="Web-{AC1FCE34-2769-09CE-7365-3C554DD8A5B1}" dt="2025-02-04T11:44:02.282" v="2"/>
        <pc:sldMkLst>
          <pc:docMk/>
          <pc:sldMk cId="2684537794" sldId="2145707316"/>
        </pc:sldMkLst>
      </pc:sldChg>
      <pc:sldChg chg="del">
        <pc:chgData name="GUY, Teresa (NHS ENGLAND - T1510)" userId="S::teresa.guy3@nhs.net::c625df49-c346-41e0-8d07-f2d4ceeaf81f" providerId="AD" clId="Web-{AC1FCE34-2769-09CE-7365-3C554DD8A5B1}" dt="2025-02-04T11:44:04.454" v="3"/>
        <pc:sldMkLst>
          <pc:docMk/>
          <pc:sldMk cId="764497087" sldId="2145707317"/>
        </pc:sldMkLst>
      </pc:sldChg>
      <pc:sldChg chg="del">
        <pc:chgData name="GUY, Teresa (NHS ENGLAND - T1510)" userId="S::teresa.guy3@nhs.net::c625df49-c346-41e0-8d07-f2d4ceeaf81f" providerId="AD" clId="Web-{AC1FCE34-2769-09CE-7365-3C554DD8A5B1}" dt="2025-02-04T11:44:06.829" v="4"/>
        <pc:sldMkLst>
          <pc:docMk/>
          <pc:sldMk cId="1212655242" sldId="2145707318"/>
        </pc:sldMkLst>
      </pc:sldChg>
      <pc:sldChg chg="del">
        <pc:chgData name="GUY, Teresa (NHS ENGLAND - T1510)" userId="S::teresa.guy3@nhs.net::c625df49-c346-41e0-8d07-f2d4ceeaf81f" providerId="AD" clId="Web-{AC1FCE34-2769-09CE-7365-3C554DD8A5B1}" dt="2025-02-04T11:44:09.157" v="5"/>
        <pc:sldMkLst>
          <pc:docMk/>
          <pc:sldMk cId="1819362609" sldId="2145707319"/>
        </pc:sldMkLst>
      </pc:sldChg>
      <pc:sldChg chg="del">
        <pc:chgData name="GUY, Teresa (NHS ENGLAND - T1510)" userId="S::teresa.guy3@nhs.net::c625df49-c346-41e0-8d07-f2d4ceeaf81f" providerId="AD" clId="Web-{AC1FCE34-2769-09CE-7365-3C554DD8A5B1}" dt="2025-02-04T11:44:11.298" v="6"/>
        <pc:sldMkLst>
          <pc:docMk/>
          <pc:sldMk cId="1054582554" sldId="2145707320"/>
        </pc:sldMkLst>
      </pc:sldChg>
      <pc:sldChg chg="del">
        <pc:chgData name="GUY, Teresa (NHS ENGLAND - T1510)" userId="S::teresa.guy3@nhs.net::c625df49-c346-41e0-8d07-f2d4ceeaf81f" providerId="AD" clId="Web-{AC1FCE34-2769-09CE-7365-3C554DD8A5B1}" dt="2025-02-04T11:44:13.407" v="7"/>
        <pc:sldMkLst>
          <pc:docMk/>
          <pc:sldMk cId="1182488934" sldId="2145707321"/>
        </pc:sldMkLst>
      </pc:sldChg>
    </pc:docChg>
  </pc:docChgLst>
  <pc:docChgLst>
    <pc:chgData name="GUY, Teresa (NHS ENGLAND - T1510)" userId="S::teresa.guy3@nhs.net::c625df49-c346-41e0-8d07-f2d4ceeaf81f" providerId="AD" clId="Web-{A5C7B4D9-C1B0-AABF-05A9-17D4A94F1B33}"/>
    <pc:docChg chg="modSld">
      <pc:chgData name="GUY, Teresa (NHS ENGLAND - T1510)" userId="S::teresa.guy3@nhs.net::c625df49-c346-41e0-8d07-f2d4ceeaf81f" providerId="AD" clId="Web-{A5C7B4D9-C1B0-AABF-05A9-17D4A94F1B33}" dt="2025-02-24T16:10:45.583" v="57"/>
      <pc:docMkLst>
        <pc:docMk/>
      </pc:docMkLst>
      <pc:sldChg chg="addSp delSp modSp">
        <pc:chgData name="GUY, Teresa (NHS ENGLAND - T1510)" userId="S::teresa.guy3@nhs.net::c625df49-c346-41e0-8d07-f2d4ceeaf81f" providerId="AD" clId="Web-{A5C7B4D9-C1B0-AABF-05A9-17D4A94F1B33}" dt="2025-02-24T16:10:45.583" v="57"/>
        <pc:sldMkLst>
          <pc:docMk/>
          <pc:sldMk cId="3620955761" sldId="2145707289"/>
        </pc:sldMkLst>
      </pc:sldChg>
    </pc:docChg>
  </pc:docChgLst>
  <pc:docChgLst>
    <pc:chgData name="COOPER, Alexandra (NHS ENGLAND)" userId="S::a.cooper32@nhs.net::12cd91b1-a12e-489c-85ed-91fef0228bf0" providerId="AD" clId="Web-{0B441AED-F058-3D0A-BAD6-1E2CC7216B16}"/>
    <pc:docChg chg="modSld">
      <pc:chgData name="COOPER, Alexandra (NHS ENGLAND)" userId="S::a.cooper32@nhs.net::12cd91b1-a12e-489c-85ed-91fef0228bf0" providerId="AD" clId="Web-{0B441AED-F058-3D0A-BAD6-1E2CC7216B16}" dt="2025-08-20T07:14:08.924" v="61" actId="20577"/>
      <pc:docMkLst>
        <pc:docMk/>
      </pc:docMkLst>
      <pc:sldChg chg="modSp">
        <pc:chgData name="COOPER, Alexandra (NHS ENGLAND)" userId="S::a.cooper32@nhs.net::12cd91b1-a12e-489c-85ed-91fef0228bf0" providerId="AD" clId="Web-{0B441AED-F058-3D0A-BAD6-1E2CC7216B16}" dt="2025-08-20T07:12:03.843" v="51"/>
        <pc:sldMkLst>
          <pc:docMk/>
          <pc:sldMk cId="3620955761" sldId="2145707289"/>
        </pc:sldMkLst>
        <pc:graphicFrameChg chg="mod modGraphic">
          <ac:chgData name="COOPER, Alexandra (NHS ENGLAND)" userId="S::a.cooper32@nhs.net::12cd91b1-a12e-489c-85ed-91fef0228bf0" providerId="AD" clId="Web-{0B441AED-F058-3D0A-BAD6-1E2CC7216B16}" dt="2025-08-20T07:12:03.843" v="51"/>
          <ac:graphicFrameMkLst>
            <pc:docMk/>
            <pc:sldMk cId="3620955761" sldId="2145707289"/>
            <ac:graphicFrameMk id="3" creationId="{E2C67735-7BA0-CF00-827D-4BBD8F677A5C}"/>
          </ac:graphicFrameMkLst>
        </pc:graphicFrameChg>
      </pc:sldChg>
      <pc:sldChg chg="modSp">
        <pc:chgData name="COOPER, Alexandra (NHS ENGLAND)" userId="S::a.cooper32@nhs.net::12cd91b1-a12e-489c-85ed-91fef0228bf0" providerId="AD" clId="Web-{0B441AED-F058-3D0A-BAD6-1E2CC7216B16}" dt="2025-08-20T07:12:55.563" v="54" actId="20577"/>
        <pc:sldMkLst>
          <pc:docMk/>
          <pc:sldMk cId="818000503" sldId="2145707291"/>
        </pc:sldMkLst>
        <pc:spChg chg="mod">
          <ac:chgData name="COOPER, Alexandra (NHS ENGLAND)" userId="S::a.cooper32@nhs.net::12cd91b1-a12e-489c-85ed-91fef0228bf0" providerId="AD" clId="Web-{0B441AED-F058-3D0A-BAD6-1E2CC7216B16}" dt="2025-08-20T07:12:55.563" v="54" actId="20577"/>
          <ac:spMkLst>
            <pc:docMk/>
            <pc:sldMk cId="818000503" sldId="2145707291"/>
            <ac:spMk id="5" creationId="{C594638D-C17F-D749-9360-E2332845D248}"/>
          </ac:spMkLst>
        </pc:spChg>
      </pc:sldChg>
      <pc:sldChg chg="modSp">
        <pc:chgData name="COOPER, Alexandra (NHS ENGLAND)" userId="S::a.cooper32@nhs.net::12cd91b1-a12e-489c-85ed-91fef0228bf0" providerId="AD" clId="Web-{0B441AED-F058-3D0A-BAD6-1E2CC7216B16}" dt="2025-08-20T07:13:12.095" v="57" actId="20577"/>
        <pc:sldMkLst>
          <pc:docMk/>
          <pc:sldMk cId="1350789823" sldId="2145707295"/>
        </pc:sldMkLst>
        <pc:spChg chg="mod">
          <ac:chgData name="COOPER, Alexandra (NHS ENGLAND)" userId="S::a.cooper32@nhs.net::12cd91b1-a12e-489c-85ed-91fef0228bf0" providerId="AD" clId="Web-{0B441AED-F058-3D0A-BAD6-1E2CC7216B16}" dt="2025-08-20T07:13:12.095" v="57" actId="20577"/>
          <ac:spMkLst>
            <pc:docMk/>
            <pc:sldMk cId="1350789823" sldId="2145707295"/>
            <ac:spMk id="5" creationId="{C594638D-C17F-D749-9360-E2332845D248}"/>
          </ac:spMkLst>
        </pc:spChg>
      </pc:sldChg>
      <pc:sldChg chg="modSp">
        <pc:chgData name="COOPER, Alexandra (NHS ENGLAND)" userId="S::a.cooper32@nhs.net::12cd91b1-a12e-489c-85ed-91fef0228bf0" providerId="AD" clId="Web-{0B441AED-F058-3D0A-BAD6-1E2CC7216B16}" dt="2025-08-20T07:14:08.924" v="61" actId="20577"/>
        <pc:sldMkLst>
          <pc:docMk/>
          <pc:sldMk cId="2673744098" sldId="2145707309"/>
        </pc:sldMkLst>
        <pc:spChg chg="mod">
          <ac:chgData name="COOPER, Alexandra (NHS ENGLAND)" userId="S::a.cooper32@nhs.net::12cd91b1-a12e-489c-85ed-91fef0228bf0" providerId="AD" clId="Web-{0B441AED-F058-3D0A-BAD6-1E2CC7216B16}" dt="2025-08-20T07:14:08.924" v="61" actId="20577"/>
          <ac:spMkLst>
            <pc:docMk/>
            <pc:sldMk cId="2673744098" sldId="2145707309"/>
            <ac:spMk id="5" creationId="{C594638D-C17F-D749-9360-E2332845D248}"/>
          </ac:spMkLst>
        </pc:spChg>
      </pc:sldChg>
    </pc:docChg>
  </pc:docChgLst>
  <pc:docChgLst>
    <pc:chgData name="GUY, Teresa (NHS ENGLAND)" userId="S::teresa.guy3@nhs.net::c625df49-c346-41e0-8d07-f2d4ceeaf81f" providerId="AD" clId="Web-{28DC6519-0F28-0A04-1D06-6933517DD8FB}"/>
    <pc:docChg chg="addSld modSld">
      <pc:chgData name="GUY, Teresa (NHS ENGLAND)" userId="S::teresa.guy3@nhs.net::c625df49-c346-41e0-8d07-f2d4ceeaf81f" providerId="AD" clId="Web-{28DC6519-0F28-0A04-1D06-6933517DD8FB}" dt="2025-09-09T09:30:27.275" v="70" actId="20577"/>
      <pc:docMkLst>
        <pc:docMk/>
      </pc:docMkLst>
      <pc:sldChg chg="modTransition modNotes">
        <pc:chgData name="GUY, Teresa (NHS ENGLAND)" userId="S::teresa.guy3@nhs.net::c625df49-c346-41e0-8d07-f2d4ceeaf81f" providerId="AD" clId="Web-{28DC6519-0F28-0A04-1D06-6933517DD8FB}" dt="2025-09-09T08:43:22.424" v="58"/>
        <pc:sldMkLst>
          <pc:docMk/>
          <pc:sldMk cId="3830231407" sldId="1923"/>
        </pc:sldMkLst>
      </pc:sldChg>
      <pc:sldChg chg="modTransition modNotes">
        <pc:chgData name="GUY, Teresa (NHS ENGLAND)" userId="S::teresa.guy3@nhs.net::c625df49-c346-41e0-8d07-f2d4ceeaf81f" providerId="AD" clId="Web-{28DC6519-0F28-0A04-1D06-6933517DD8FB}" dt="2025-09-09T08:27:01.811" v="52"/>
        <pc:sldMkLst>
          <pc:docMk/>
          <pc:sldMk cId="3418343003" sldId="1946"/>
        </pc:sldMkLst>
      </pc:sldChg>
      <pc:sldChg chg="modTransition">
        <pc:chgData name="GUY, Teresa (NHS ENGLAND)" userId="S::teresa.guy3@nhs.net::c625df49-c346-41e0-8d07-f2d4ceeaf81f" providerId="AD" clId="Web-{28DC6519-0F28-0A04-1D06-6933517DD8FB}" dt="2025-09-09T07:04:29.370" v="17"/>
        <pc:sldMkLst>
          <pc:docMk/>
          <pc:sldMk cId="3620955761" sldId="2145707289"/>
        </pc:sldMkLst>
      </pc:sldChg>
      <pc:sldChg chg="modTransition">
        <pc:chgData name="GUY, Teresa (NHS ENGLAND)" userId="S::teresa.guy3@nhs.net::c625df49-c346-41e0-8d07-f2d4ceeaf81f" providerId="AD" clId="Web-{28DC6519-0F28-0A04-1D06-6933517DD8FB}" dt="2025-09-09T07:04:24.057" v="15"/>
        <pc:sldMkLst>
          <pc:docMk/>
          <pc:sldMk cId="818000503" sldId="2145707291"/>
        </pc:sldMkLst>
      </pc:sldChg>
      <pc:sldChg chg="modTransition">
        <pc:chgData name="GUY, Teresa (NHS ENGLAND)" userId="S::teresa.guy3@nhs.net::c625df49-c346-41e0-8d07-f2d4ceeaf81f" providerId="AD" clId="Web-{28DC6519-0F28-0A04-1D06-6933517DD8FB}" dt="2025-09-09T07:04:19.557" v="13"/>
        <pc:sldMkLst>
          <pc:docMk/>
          <pc:sldMk cId="4256579080" sldId="2145707293"/>
        </pc:sldMkLst>
      </pc:sldChg>
      <pc:sldChg chg="modTransition">
        <pc:chgData name="GUY, Teresa (NHS ENGLAND)" userId="S::teresa.guy3@nhs.net::c625df49-c346-41e0-8d07-f2d4ceeaf81f" providerId="AD" clId="Web-{28DC6519-0F28-0A04-1D06-6933517DD8FB}" dt="2025-09-09T07:04:17.182" v="12"/>
        <pc:sldMkLst>
          <pc:docMk/>
          <pc:sldMk cId="1350789823" sldId="2145707295"/>
        </pc:sldMkLst>
      </pc:sldChg>
      <pc:sldChg chg="modTransition">
        <pc:chgData name="GUY, Teresa (NHS ENGLAND)" userId="S::teresa.guy3@nhs.net::c625df49-c346-41e0-8d07-f2d4ceeaf81f" providerId="AD" clId="Web-{28DC6519-0F28-0A04-1D06-6933517DD8FB}" dt="2025-09-09T07:04:15.276" v="11"/>
        <pc:sldMkLst>
          <pc:docMk/>
          <pc:sldMk cId="1027753151" sldId="2145707296"/>
        </pc:sldMkLst>
      </pc:sldChg>
      <pc:sldChg chg="modTransition">
        <pc:chgData name="GUY, Teresa (NHS ENGLAND)" userId="S::teresa.guy3@nhs.net::c625df49-c346-41e0-8d07-f2d4ceeaf81f" providerId="AD" clId="Web-{28DC6519-0F28-0A04-1D06-6933517DD8FB}" dt="2025-09-09T07:04:07.307" v="8"/>
        <pc:sldMkLst>
          <pc:docMk/>
          <pc:sldMk cId="2132242243" sldId="2145707298"/>
        </pc:sldMkLst>
      </pc:sldChg>
      <pc:sldChg chg="modTransition">
        <pc:chgData name="GUY, Teresa (NHS ENGLAND)" userId="S::teresa.guy3@nhs.net::c625df49-c346-41e0-8d07-f2d4ceeaf81f" providerId="AD" clId="Web-{28DC6519-0F28-0A04-1D06-6933517DD8FB}" dt="2025-09-09T07:04:04.869" v="7"/>
        <pc:sldMkLst>
          <pc:docMk/>
          <pc:sldMk cId="2456782855" sldId="2145707299"/>
        </pc:sldMkLst>
      </pc:sldChg>
      <pc:sldChg chg="modTransition">
        <pc:chgData name="GUY, Teresa (NHS ENGLAND)" userId="S::teresa.guy3@nhs.net::c625df49-c346-41e0-8d07-f2d4ceeaf81f" providerId="AD" clId="Web-{28DC6519-0F28-0A04-1D06-6933517DD8FB}" dt="2025-09-09T07:04:00.447" v="5"/>
        <pc:sldMkLst>
          <pc:docMk/>
          <pc:sldMk cId="4192279697" sldId="2145707300"/>
        </pc:sldMkLst>
      </pc:sldChg>
      <pc:sldChg chg="modTransition">
        <pc:chgData name="GUY, Teresa (NHS ENGLAND)" userId="S::teresa.guy3@nhs.net::c625df49-c346-41e0-8d07-f2d4ceeaf81f" providerId="AD" clId="Web-{28DC6519-0F28-0A04-1D06-6933517DD8FB}" dt="2025-09-09T07:03:58.307" v="4"/>
        <pc:sldMkLst>
          <pc:docMk/>
          <pc:sldMk cId="2948941175" sldId="2145707301"/>
        </pc:sldMkLst>
      </pc:sldChg>
      <pc:sldChg chg="modTransition">
        <pc:chgData name="GUY, Teresa (NHS ENGLAND)" userId="S::teresa.guy3@nhs.net::c625df49-c346-41e0-8d07-f2d4ceeaf81f" providerId="AD" clId="Web-{28DC6519-0F28-0A04-1D06-6933517DD8FB}" dt="2025-09-09T07:03:46.885" v="1"/>
        <pc:sldMkLst>
          <pc:docMk/>
          <pc:sldMk cId="143358611" sldId="2145707302"/>
        </pc:sldMkLst>
      </pc:sldChg>
      <pc:sldChg chg="modTransition">
        <pc:chgData name="GUY, Teresa (NHS ENGLAND)" userId="S::teresa.guy3@nhs.net::c625df49-c346-41e0-8d07-f2d4ceeaf81f" providerId="AD" clId="Web-{28DC6519-0F28-0A04-1D06-6933517DD8FB}" dt="2025-09-09T07:03:52.197" v="3"/>
        <pc:sldMkLst>
          <pc:docMk/>
          <pc:sldMk cId="459543023" sldId="2145707308"/>
        </pc:sldMkLst>
      </pc:sldChg>
      <pc:sldChg chg="modTransition">
        <pc:chgData name="GUY, Teresa (NHS ENGLAND)" userId="S::teresa.guy3@nhs.net::c625df49-c346-41e0-8d07-f2d4ceeaf81f" providerId="AD" clId="Web-{28DC6519-0F28-0A04-1D06-6933517DD8FB}" dt="2025-09-09T07:03:42.807" v="0"/>
        <pc:sldMkLst>
          <pc:docMk/>
          <pc:sldMk cId="2673744098" sldId="2145707309"/>
        </pc:sldMkLst>
      </pc:sldChg>
      <pc:sldChg chg="modTransition">
        <pc:chgData name="GUY, Teresa (NHS ENGLAND)" userId="S::teresa.guy3@nhs.net::c625df49-c346-41e0-8d07-f2d4ceeaf81f" providerId="AD" clId="Web-{28DC6519-0F28-0A04-1D06-6933517DD8FB}" dt="2025-09-09T07:03:50.197" v="2"/>
        <pc:sldMkLst>
          <pc:docMk/>
          <pc:sldMk cId="3468157188" sldId="2145707310"/>
        </pc:sldMkLst>
      </pc:sldChg>
      <pc:sldChg chg="modTransition">
        <pc:chgData name="GUY, Teresa (NHS ENGLAND)" userId="S::teresa.guy3@nhs.net::c625df49-c346-41e0-8d07-f2d4ceeaf81f" providerId="AD" clId="Web-{28DC6519-0F28-0A04-1D06-6933517DD8FB}" dt="2025-09-09T07:04:13.307" v="10"/>
        <pc:sldMkLst>
          <pc:docMk/>
          <pc:sldMk cId="1214052158" sldId="2145707312"/>
        </pc:sldMkLst>
      </pc:sldChg>
      <pc:sldChg chg="modTransition">
        <pc:chgData name="GUY, Teresa (NHS ENGLAND)" userId="S::teresa.guy3@nhs.net::c625df49-c346-41e0-8d07-f2d4ceeaf81f" providerId="AD" clId="Web-{28DC6519-0F28-0A04-1D06-6933517DD8FB}" dt="2025-09-09T07:04:21.885" v="14"/>
        <pc:sldMkLst>
          <pc:docMk/>
          <pc:sldMk cId="1177918930" sldId="2145707313"/>
        </pc:sldMkLst>
      </pc:sldChg>
      <pc:sldChg chg="modTransition">
        <pc:chgData name="GUY, Teresa (NHS ENGLAND)" userId="S::teresa.guy3@nhs.net::c625df49-c346-41e0-8d07-f2d4ceeaf81f" providerId="AD" clId="Web-{28DC6519-0F28-0A04-1D06-6933517DD8FB}" dt="2025-09-09T07:04:09.151" v="9"/>
        <pc:sldMkLst>
          <pc:docMk/>
          <pc:sldMk cId="991485333" sldId="2145707314"/>
        </pc:sldMkLst>
      </pc:sldChg>
      <pc:sldChg chg="modTransition">
        <pc:chgData name="GUY, Teresa (NHS ENGLAND)" userId="S::teresa.guy3@nhs.net::c625df49-c346-41e0-8d07-f2d4ceeaf81f" providerId="AD" clId="Web-{28DC6519-0F28-0A04-1D06-6933517DD8FB}" dt="2025-09-09T07:04:26.870" v="16"/>
        <pc:sldMkLst>
          <pc:docMk/>
          <pc:sldMk cId="3806142357" sldId="2145707315"/>
        </pc:sldMkLst>
      </pc:sldChg>
      <pc:sldChg chg="modTransition">
        <pc:chgData name="GUY, Teresa (NHS ENGLAND)" userId="S::teresa.guy3@nhs.net::c625df49-c346-41e0-8d07-f2d4ceeaf81f" providerId="AD" clId="Web-{28DC6519-0F28-0A04-1D06-6933517DD8FB}" dt="2025-09-09T07:04:02.838" v="6"/>
        <pc:sldMkLst>
          <pc:docMk/>
          <pc:sldMk cId="2259734948" sldId="2145707322"/>
        </pc:sldMkLst>
      </pc:sldChg>
      <pc:sldChg chg="modSp add replId">
        <pc:chgData name="GUY, Teresa (NHS ENGLAND)" userId="S::teresa.guy3@nhs.net::c625df49-c346-41e0-8d07-f2d4ceeaf81f" providerId="AD" clId="Web-{28DC6519-0F28-0A04-1D06-6933517DD8FB}" dt="2025-09-09T09:30:27.275" v="70" actId="20577"/>
        <pc:sldMkLst>
          <pc:docMk/>
          <pc:sldMk cId="4027430556" sldId="2145707324"/>
        </pc:sldMkLst>
        <pc:spChg chg="mod">
          <ac:chgData name="GUY, Teresa (NHS ENGLAND)" userId="S::teresa.guy3@nhs.net::c625df49-c346-41e0-8d07-f2d4ceeaf81f" providerId="AD" clId="Web-{28DC6519-0F28-0A04-1D06-6933517DD8FB}" dt="2025-09-09T09:30:21.618" v="69" actId="20577"/>
          <ac:spMkLst>
            <pc:docMk/>
            <pc:sldMk cId="4027430556" sldId="2145707324"/>
            <ac:spMk id="5" creationId="{76D73F02-384E-1CD9-1529-9CC055CAF214}"/>
          </ac:spMkLst>
        </pc:spChg>
        <pc:spChg chg="mod">
          <ac:chgData name="GUY, Teresa (NHS ENGLAND)" userId="S::teresa.guy3@nhs.net::c625df49-c346-41e0-8d07-f2d4ceeaf81f" providerId="AD" clId="Web-{28DC6519-0F28-0A04-1D06-6933517DD8FB}" dt="2025-09-09T09:30:27.275" v="70" actId="20577"/>
          <ac:spMkLst>
            <pc:docMk/>
            <pc:sldMk cId="4027430556" sldId="2145707324"/>
            <ac:spMk id="17" creationId="{C3F7F6F3-26BE-452F-5194-0A279A67B6E3}"/>
          </ac:spMkLst>
        </pc:spChg>
      </pc:sldChg>
    </pc:docChg>
  </pc:docChgLst>
  <pc:docChgLst>
    <pc:chgData name="GUY, Teresa (NHS ENGLAND)" userId="S::teresa.guy3@nhs.net::c625df49-c346-41e0-8d07-f2d4ceeaf81f" providerId="AD" clId="Web-{549B336F-A47A-851F-A2C0-785FE832B545}"/>
    <pc:docChg chg="addSld modSld">
      <pc:chgData name="GUY, Teresa (NHS ENGLAND)" userId="S::teresa.guy3@nhs.net::c625df49-c346-41e0-8d07-f2d4ceeaf81f" providerId="AD" clId="Web-{549B336F-A47A-851F-A2C0-785FE832B545}" dt="2025-09-03T12:31:44.079" v="206" actId="20577"/>
      <pc:docMkLst>
        <pc:docMk/>
      </pc:docMkLst>
      <pc:sldChg chg="modSp">
        <pc:chgData name="GUY, Teresa (NHS ENGLAND)" userId="S::teresa.guy3@nhs.net::c625df49-c346-41e0-8d07-f2d4ceeaf81f" providerId="AD" clId="Web-{549B336F-A47A-851F-A2C0-785FE832B545}" dt="2025-09-03T10:50:29.755" v="62" actId="20577"/>
        <pc:sldMkLst>
          <pc:docMk/>
          <pc:sldMk cId="818000503" sldId="2145707291"/>
        </pc:sldMkLst>
        <pc:spChg chg="mod">
          <ac:chgData name="GUY, Teresa (NHS ENGLAND)" userId="S::teresa.guy3@nhs.net::c625df49-c346-41e0-8d07-f2d4ceeaf81f" providerId="AD" clId="Web-{549B336F-A47A-851F-A2C0-785FE832B545}" dt="2025-09-03T10:50:29.755" v="62" actId="20577"/>
          <ac:spMkLst>
            <pc:docMk/>
            <pc:sldMk cId="818000503" sldId="2145707291"/>
            <ac:spMk id="5" creationId="{C594638D-C17F-D749-9360-E2332845D248}"/>
          </ac:spMkLst>
        </pc:spChg>
      </pc:sldChg>
      <pc:sldChg chg="addSp delSp modSp">
        <pc:chgData name="GUY, Teresa (NHS ENGLAND)" userId="S::teresa.guy3@nhs.net::c625df49-c346-41e0-8d07-f2d4ceeaf81f" providerId="AD" clId="Web-{549B336F-A47A-851F-A2C0-785FE832B545}" dt="2025-09-03T11:26:45.608" v="115" actId="20577"/>
        <pc:sldMkLst>
          <pc:docMk/>
          <pc:sldMk cId="4256579080" sldId="2145707293"/>
        </pc:sldMkLst>
        <pc:spChg chg="mod">
          <ac:chgData name="GUY, Teresa (NHS ENGLAND)" userId="S::teresa.guy3@nhs.net::c625df49-c346-41e0-8d07-f2d4ceeaf81f" providerId="AD" clId="Web-{549B336F-A47A-851F-A2C0-785FE832B545}" dt="2025-09-03T11:26:45.608" v="115" actId="20577"/>
          <ac:spMkLst>
            <pc:docMk/>
            <pc:sldMk cId="4256579080" sldId="2145707293"/>
            <ac:spMk id="5" creationId="{C594638D-C17F-D749-9360-E2332845D248}"/>
          </ac:spMkLst>
        </pc:spChg>
        <pc:picChg chg="add mod ord">
          <ac:chgData name="GUY, Teresa (NHS ENGLAND)" userId="S::teresa.guy3@nhs.net::c625df49-c346-41e0-8d07-f2d4ceeaf81f" providerId="AD" clId="Web-{549B336F-A47A-851F-A2C0-785FE832B545}" dt="2025-09-03T11:26:24.200" v="112"/>
          <ac:picMkLst>
            <pc:docMk/>
            <pc:sldMk cId="4256579080" sldId="2145707293"/>
            <ac:picMk id="3" creationId="{C8FE5428-51F8-7597-860B-FED532177B7A}"/>
          </ac:picMkLst>
        </pc:picChg>
      </pc:sldChg>
      <pc:sldChg chg="modSp">
        <pc:chgData name="GUY, Teresa (NHS ENGLAND)" userId="S::teresa.guy3@nhs.net::c625df49-c346-41e0-8d07-f2d4ceeaf81f" providerId="AD" clId="Web-{549B336F-A47A-851F-A2C0-785FE832B545}" dt="2025-09-03T12:31:44.079" v="206" actId="20577"/>
        <pc:sldMkLst>
          <pc:docMk/>
          <pc:sldMk cId="143358611" sldId="2145707302"/>
        </pc:sldMkLst>
        <pc:spChg chg="mod">
          <ac:chgData name="GUY, Teresa (NHS ENGLAND)" userId="S::teresa.guy3@nhs.net::c625df49-c346-41e0-8d07-f2d4ceeaf81f" providerId="AD" clId="Web-{549B336F-A47A-851F-A2C0-785FE832B545}" dt="2025-09-03T12:31:44.079" v="206" actId="20577"/>
          <ac:spMkLst>
            <pc:docMk/>
            <pc:sldMk cId="143358611" sldId="2145707302"/>
            <ac:spMk id="17" creationId="{38CD63A1-340F-AF47-BC76-77C1B8EFAD07}"/>
          </ac:spMkLst>
        </pc:spChg>
      </pc:sldChg>
      <pc:sldChg chg="addSp delSp modSp mod modClrScheme chgLayout">
        <pc:chgData name="GUY, Teresa (NHS ENGLAND)" userId="S::teresa.guy3@nhs.net::c625df49-c346-41e0-8d07-f2d4ceeaf81f" providerId="AD" clId="Web-{549B336F-A47A-851F-A2C0-785FE832B545}" dt="2025-09-03T12:31:25.874" v="205" actId="20577"/>
        <pc:sldMkLst>
          <pc:docMk/>
          <pc:sldMk cId="2673744098" sldId="2145707309"/>
        </pc:sldMkLst>
        <pc:spChg chg="mod ord">
          <ac:chgData name="GUY, Teresa (NHS ENGLAND)" userId="S::teresa.guy3@nhs.net::c625df49-c346-41e0-8d07-f2d4ceeaf81f" providerId="AD" clId="Web-{549B336F-A47A-851F-A2C0-785FE832B545}" dt="2025-09-03T12:31:25.874" v="205" actId="20577"/>
          <ac:spMkLst>
            <pc:docMk/>
            <pc:sldMk cId="2673744098" sldId="2145707309"/>
            <ac:spMk id="5" creationId="{C594638D-C17F-D749-9360-E2332845D248}"/>
          </ac:spMkLst>
        </pc:spChg>
        <pc:spChg chg="mod ord">
          <ac:chgData name="GUY, Teresa (NHS ENGLAND)" userId="S::teresa.guy3@nhs.net::c625df49-c346-41e0-8d07-f2d4ceeaf81f" providerId="AD" clId="Web-{549B336F-A47A-851F-A2C0-785FE832B545}" dt="2025-09-03T12:27:11.721" v="192"/>
          <ac:spMkLst>
            <pc:docMk/>
            <pc:sldMk cId="2673744098" sldId="2145707309"/>
            <ac:spMk id="17" creationId="{38CD63A1-340F-AF47-BC76-77C1B8EFAD07}"/>
          </ac:spMkLst>
        </pc:spChg>
        <pc:picChg chg="add mod ord">
          <ac:chgData name="GUY, Teresa (NHS ENGLAND)" userId="S::teresa.guy3@nhs.net::c625df49-c346-41e0-8d07-f2d4ceeaf81f" providerId="AD" clId="Web-{549B336F-A47A-851F-A2C0-785FE832B545}" dt="2025-09-03T12:30:20.793" v="204" actId="1076"/>
          <ac:picMkLst>
            <pc:docMk/>
            <pc:sldMk cId="2673744098" sldId="2145707309"/>
            <ac:picMk id="3" creationId="{F1112CCC-54AC-DC0B-D7D9-1401F60328EB}"/>
          </ac:picMkLst>
        </pc:picChg>
      </pc:sldChg>
      <pc:sldChg chg="modSp">
        <pc:chgData name="GUY, Teresa (NHS ENGLAND)" userId="S::teresa.guy3@nhs.net::c625df49-c346-41e0-8d07-f2d4ceeaf81f" providerId="AD" clId="Web-{549B336F-A47A-851F-A2C0-785FE832B545}" dt="2025-09-03T11:28:29.293" v="117" actId="20577"/>
        <pc:sldMkLst>
          <pc:docMk/>
          <pc:sldMk cId="1214052158" sldId="2145707312"/>
        </pc:sldMkLst>
        <pc:spChg chg="mod">
          <ac:chgData name="GUY, Teresa (NHS ENGLAND)" userId="S::teresa.guy3@nhs.net::c625df49-c346-41e0-8d07-f2d4ceeaf81f" providerId="AD" clId="Web-{549B336F-A47A-851F-A2C0-785FE832B545}" dt="2025-09-03T11:28:29.293" v="117" actId="20577"/>
          <ac:spMkLst>
            <pc:docMk/>
            <pc:sldMk cId="1214052158" sldId="2145707312"/>
            <ac:spMk id="2" creationId="{35D370D7-0301-BA0C-4A01-BB97FAF90C60}"/>
          </ac:spMkLst>
        </pc:spChg>
      </pc:sldChg>
      <pc:sldChg chg="modSp">
        <pc:chgData name="GUY, Teresa (NHS ENGLAND)" userId="S::teresa.guy3@nhs.net::c625df49-c346-41e0-8d07-f2d4ceeaf81f" providerId="AD" clId="Web-{549B336F-A47A-851F-A2C0-785FE832B545}" dt="2025-09-03T10:51:05.881" v="67" actId="20577"/>
        <pc:sldMkLst>
          <pc:docMk/>
          <pc:sldMk cId="1177918930" sldId="2145707313"/>
        </pc:sldMkLst>
        <pc:spChg chg="mod">
          <ac:chgData name="GUY, Teresa (NHS ENGLAND)" userId="S::teresa.guy3@nhs.net::c625df49-c346-41e0-8d07-f2d4ceeaf81f" providerId="AD" clId="Web-{549B336F-A47A-851F-A2C0-785FE832B545}" dt="2025-09-03T10:51:05.881" v="67" actId="20577"/>
          <ac:spMkLst>
            <pc:docMk/>
            <pc:sldMk cId="1177918930" sldId="2145707313"/>
            <ac:spMk id="2" creationId="{953E9DFB-18A1-E4AC-B9A1-3CB7EA229B12}"/>
          </ac:spMkLst>
        </pc:spChg>
      </pc:sldChg>
      <pc:sldChg chg="addSp delSp modSp add mod replId modClrScheme addAnim modAnim chgLayout">
        <pc:chgData name="GUY, Teresa (NHS ENGLAND)" userId="S::teresa.guy3@nhs.net::c625df49-c346-41e0-8d07-f2d4ceeaf81f" providerId="AD" clId="Web-{549B336F-A47A-851F-A2C0-785FE832B545}" dt="2025-09-03T12:18:44.324" v="160" actId="20577"/>
        <pc:sldMkLst>
          <pc:docMk/>
          <pc:sldMk cId="3793161299" sldId="2145707323"/>
        </pc:sldMkLst>
        <pc:spChg chg="mod ord">
          <ac:chgData name="GUY, Teresa (NHS ENGLAND)" userId="S::teresa.guy3@nhs.net::c625df49-c346-41e0-8d07-f2d4ceeaf81f" providerId="AD" clId="Web-{549B336F-A47A-851F-A2C0-785FE832B545}" dt="2025-09-03T12:13:07.008" v="128"/>
          <ac:spMkLst>
            <pc:docMk/>
            <pc:sldMk cId="3793161299" sldId="2145707323"/>
            <ac:spMk id="5" creationId="{E849F4D8-5892-3E13-0770-84AEB0027214}"/>
          </ac:spMkLst>
        </pc:spChg>
        <pc:spChg chg="add mod">
          <ac:chgData name="GUY, Teresa (NHS ENGLAND)" userId="S::teresa.guy3@nhs.net::c625df49-c346-41e0-8d07-f2d4ceeaf81f" providerId="AD" clId="Web-{549B336F-A47A-851F-A2C0-785FE832B545}" dt="2025-09-03T12:18:44.324" v="160" actId="20577"/>
          <ac:spMkLst>
            <pc:docMk/>
            <pc:sldMk cId="3793161299" sldId="2145707323"/>
            <ac:spMk id="10" creationId="{72F87A1E-FCB2-D263-CF3E-62B05D39A559}"/>
          </ac:spMkLst>
        </pc:spChg>
        <pc:picChg chg="add mod">
          <ac:chgData name="GUY, Teresa (NHS ENGLAND)" userId="S::teresa.guy3@nhs.net::c625df49-c346-41e0-8d07-f2d4ceeaf81f" providerId="AD" clId="Web-{549B336F-A47A-851F-A2C0-785FE832B545}" dt="2025-09-03T12:18:01.089" v="156" actId="1076"/>
          <ac:picMkLst>
            <pc:docMk/>
            <pc:sldMk cId="3793161299" sldId="2145707323"/>
            <ac:picMk id="4" creationId="{93113BA9-6B0A-079A-618D-C86EDC6F9760}"/>
          </ac:picMkLst>
        </pc:picChg>
        <pc:picChg chg="add mod">
          <ac:chgData name="GUY, Teresa (NHS ENGLAND)" userId="S::teresa.guy3@nhs.net::c625df49-c346-41e0-8d07-f2d4ceeaf81f" providerId="AD" clId="Web-{549B336F-A47A-851F-A2C0-785FE832B545}" dt="2025-09-03T12:17:51.245" v="155" actId="1076"/>
          <ac:picMkLst>
            <pc:docMk/>
            <pc:sldMk cId="3793161299" sldId="2145707323"/>
            <ac:picMk id="7" creationId="{9B4DE7BD-85CB-B70F-CBBA-51B3F03BC011}"/>
          </ac:picMkLst>
        </pc:picChg>
      </pc:sldChg>
    </pc:docChg>
  </pc:docChgLst>
  <pc:docChgLst>
    <pc:chgData name="GUY, Teresa (NHS ENGLAND - T1510)" userId="S::teresa.guy3@nhs.net::c625df49-c346-41e0-8d07-f2d4ceeaf81f" providerId="AD" clId="Web-{1ADE0B84-B5C8-914B-FAC6-1461108A3830}"/>
    <pc:docChg chg="modSld">
      <pc:chgData name="GUY, Teresa (NHS ENGLAND - T1510)" userId="S::teresa.guy3@nhs.net::c625df49-c346-41e0-8d07-f2d4ceeaf81f" providerId="AD" clId="Web-{1ADE0B84-B5C8-914B-FAC6-1461108A3830}" dt="2025-02-04T08:19:38.237" v="170" actId="20577"/>
      <pc:docMkLst>
        <pc:docMk/>
      </pc:docMkLst>
      <pc:sldChg chg="modSp">
        <pc:chgData name="GUY, Teresa (NHS ENGLAND - T1510)" userId="S::teresa.guy3@nhs.net::c625df49-c346-41e0-8d07-f2d4ceeaf81f" providerId="AD" clId="Web-{1ADE0B84-B5C8-914B-FAC6-1461108A3830}" dt="2025-02-04T08:06:47.333" v="8" actId="20577"/>
        <pc:sldMkLst>
          <pc:docMk/>
          <pc:sldMk cId="3830231407" sldId="1923"/>
        </pc:sldMkLst>
      </pc:sldChg>
      <pc:sldChg chg="modSp">
        <pc:chgData name="GUY, Teresa (NHS ENGLAND - T1510)" userId="S::teresa.guy3@nhs.net::c625df49-c346-41e0-8d07-f2d4ceeaf81f" providerId="AD" clId="Web-{1ADE0B84-B5C8-914B-FAC6-1461108A3830}" dt="2025-02-04T08:07:33.179" v="13" actId="20577"/>
        <pc:sldMkLst>
          <pc:docMk/>
          <pc:sldMk cId="3418343003" sldId="1946"/>
        </pc:sldMkLst>
      </pc:sldChg>
      <pc:sldChg chg="modSp">
        <pc:chgData name="GUY, Teresa (NHS ENGLAND - T1510)" userId="S::teresa.guy3@nhs.net::c625df49-c346-41e0-8d07-f2d4ceeaf81f" providerId="AD" clId="Web-{1ADE0B84-B5C8-914B-FAC6-1461108A3830}" dt="2025-02-04T08:08:58.745" v="101"/>
        <pc:sldMkLst>
          <pc:docMk/>
          <pc:sldMk cId="3620955761" sldId="2145707289"/>
        </pc:sldMkLst>
      </pc:sldChg>
      <pc:sldChg chg="modSp">
        <pc:chgData name="GUY, Teresa (NHS ENGLAND - T1510)" userId="S::teresa.guy3@nhs.net::c625df49-c346-41e0-8d07-f2d4ceeaf81f" providerId="AD" clId="Web-{1ADE0B84-B5C8-914B-FAC6-1461108A3830}" dt="2025-02-04T08:15:09.884" v="153" actId="20577"/>
        <pc:sldMkLst>
          <pc:docMk/>
          <pc:sldMk cId="4256579080" sldId="2145707293"/>
        </pc:sldMkLst>
      </pc:sldChg>
      <pc:sldChg chg="modSp">
        <pc:chgData name="GUY, Teresa (NHS ENGLAND - T1510)" userId="S::teresa.guy3@nhs.net::c625df49-c346-41e0-8d07-f2d4ceeaf81f" providerId="AD" clId="Web-{1ADE0B84-B5C8-914B-FAC6-1461108A3830}" dt="2025-02-04T08:17:25.842" v="159" actId="20577"/>
        <pc:sldMkLst>
          <pc:docMk/>
          <pc:sldMk cId="2456782855" sldId="2145707299"/>
        </pc:sldMkLst>
      </pc:sldChg>
      <pc:sldChg chg="modSp">
        <pc:chgData name="GUY, Teresa (NHS ENGLAND - T1510)" userId="S::teresa.guy3@nhs.net::c625df49-c346-41e0-8d07-f2d4ceeaf81f" providerId="AD" clId="Web-{1ADE0B84-B5C8-914B-FAC6-1461108A3830}" dt="2025-02-04T08:18:39.813" v="165" actId="20577"/>
        <pc:sldMkLst>
          <pc:docMk/>
          <pc:sldMk cId="2948941175" sldId="2145707301"/>
        </pc:sldMkLst>
      </pc:sldChg>
      <pc:sldChg chg="modSp">
        <pc:chgData name="GUY, Teresa (NHS ENGLAND - T1510)" userId="S::teresa.guy3@nhs.net::c625df49-c346-41e0-8d07-f2d4ceeaf81f" providerId="AD" clId="Web-{1ADE0B84-B5C8-914B-FAC6-1461108A3830}" dt="2025-02-04T08:19:38.237" v="170" actId="20577"/>
        <pc:sldMkLst>
          <pc:docMk/>
          <pc:sldMk cId="2673744098" sldId="2145707309"/>
        </pc:sldMkLst>
      </pc:sldChg>
      <pc:sldChg chg="modSp">
        <pc:chgData name="GUY, Teresa (NHS ENGLAND - T1510)" userId="S::teresa.guy3@nhs.net::c625df49-c346-41e0-8d07-f2d4ceeaf81f" providerId="AD" clId="Web-{1ADE0B84-B5C8-914B-FAC6-1461108A3830}" dt="2025-02-04T08:13:32.474" v="139" actId="20577"/>
        <pc:sldMkLst>
          <pc:docMk/>
          <pc:sldMk cId="1177918930" sldId="2145707313"/>
        </pc:sldMkLst>
      </pc:sldChg>
      <pc:sldChg chg="modSp">
        <pc:chgData name="GUY, Teresa (NHS ENGLAND - T1510)" userId="S::teresa.guy3@nhs.net::c625df49-c346-41e0-8d07-f2d4ceeaf81f" providerId="AD" clId="Web-{1ADE0B84-B5C8-914B-FAC6-1461108A3830}" dt="2025-02-04T08:17:51.968" v="163" actId="20577"/>
        <pc:sldMkLst>
          <pc:docMk/>
          <pc:sldMk cId="2259734948" sldId="214570732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09/09/2025</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09/09/2025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highlight>
                  <a:srgbClr val="F5F5F5"/>
                </a:highlight>
                <a:latin typeface="Calibri"/>
                <a:ea typeface="Calibri"/>
                <a:cs typeface="Calibri"/>
              </a:rPr>
              <a:t>Hi everyone, my name is </a:t>
            </a:r>
            <a:r>
              <a:rPr lang="en-US" dirty="0">
                <a:solidFill>
                  <a:srgbClr val="000000"/>
                </a:solidFill>
                <a:highlight>
                  <a:srgbClr val="F5F5F5"/>
                </a:highlight>
                <a:latin typeface="Calibri"/>
                <a:ea typeface="Calibri"/>
                <a:cs typeface="Calibri"/>
              </a:rPr>
              <a:t>Teresa Guy</a:t>
            </a:r>
            <a:r>
              <a:rPr lang="en-US" b="0" i="0" u="none" strike="noStrike" dirty="0">
                <a:solidFill>
                  <a:srgbClr val="000000"/>
                </a:solidFill>
                <a:effectLst/>
                <a:highlight>
                  <a:srgbClr val="F5F5F5"/>
                </a:highlight>
                <a:latin typeface="Calibri"/>
                <a:ea typeface="Calibri"/>
                <a:cs typeface="Calibri"/>
              </a:rPr>
              <a:t> and I am the </a:t>
            </a:r>
            <a:r>
              <a:rPr lang="en-US" b="0" i="0" u="none" strike="noStrike" dirty="0" err="1">
                <a:solidFill>
                  <a:srgbClr val="000000"/>
                </a:solidFill>
                <a:effectLst/>
                <a:highlight>
                  <a:srgbClr val="F5F5F5"/>
                </a:highlight>
                <a:latin typeface="Calibri"/>
                <a:ea typeface="Calibri"/>
                <a:cs typeface="Calibri"/>
              </a:rPr>
              <a:t>Programme</a:t>
            </a:r>
            <a:r>
              <a:rPr lang="en-US" b="0" i="0" u="none" strike="noStrike" dirty="0">
                <a:solidFill>
                  <a:srgbClr val="000000"/>
                </a:solidFill>
                <a:effectLst/>
                <a:highlight>
                  <a:srgbClr val="F5F5F5"/>
                </a:highlight>
                <a:latin typeface="Calibri"/>
                <a:ea typeface="Calibri"/>
                <a:cs typeface="Calibri"/>
              </a:rPr>
              <a:t> support </a:t>
            </a:r>
            <a:r>
              <a:rPr lang="en-US" dirty="0">
                <a:solidFill>
                  <a:srgbClr val="000000"/>
                </a:solidFill>
                <a:highlight>
                  <a:srgbClr val="F5F5F5"/>
                </a:highlight>
                <a:latin typeface="Calibri"/>
                <a:ea typeface="Calibri"/>
                <a:cs typeface="Calibri"/>
              </a:rPr>
              <a:t>Officer </a:t>
            </a:r>
            <a:r>
              <a:rPr lang="en-US" b="0" i="0" u="none" strike="noStrike" dirty="0">
                <a:solidFill>
                  <a:srgbClr val="000000"/>
                </a:solidFill>
                <a:effectLst/>
                <a:highlight>
                  <a:srgbClr val="F5F5F5"/>
                </a:highlight>
                <a:latin typeface="Calibri"/>
                <a:ea typeface="Calibri"/>
                <a:cs typeface="Calibri"/>
              </a:rPr>
              <a:t> for Psychiatry. Today I am going to run through some  important points you will need to know throughout your training. </a:t>
            </a:r>
            <a:endParaRPr lang="en-GB" dirty="0">
              <a:latin typeface="Calibri"/>
              <a:ea typeface="Calibri"/>
              <a:cs typeface="Calibri"/>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are a few tips to follow on the lead up to the ARCP period</a:t>
            </a:r>
          </a:p>
        </p:txBody>
      </p:sp>
      <p:sp>
        <p:nvSpPr>
          <p:cNvPr id="4" name="Slide Number Placeholder 3"/>
          <p:cNvSpPr>
            <a:spLocks noGrp="1"/>
          </p:cNvSpPr>
          <p:nvPr>
            <p:ph type="sldNum" sz="quarter" idx="5"/>
          </p:nvPr>
        </p:nvSpPr>
        <p:spPr/>
        <p:txBody>
          <a:bodyPr/>
          <a:lstStyle/>
          <a:p>
            <a:fld id="{9A4EC7EF-95E1-3D44-A982-BC7A3E9C617E}" type="slidenum">
              <a:rPr lang="en-GB" smtClean="0"/>
              <a:t>10</a:t>
            </a:fld>
            <a:endParaRPr lang="en-GB"/>
          </a:p>
        </p:txBody>
      </p:sp>
    </p:spTree>
    <p:extLst>
      <p:ext uri="{BB962C8B-B14F-4D97-AF65-F5344CB8AC3E}">
        <p14:creationId xmlns:p14="http://schemas.microsoft.com/office/powerpoint/2010/main" val="1316602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11</a:t>
            </a:fld>
            <a:endParaRPr lang="en-GB"/>
          </a:p>
        </p:txBody>
      </p:sp>
    </p:spTree>
    <p:extLst>
      <p:ext uri="{BB962C8B-B14F-4D97-AF65-F5344CB8AC3E}">
        <p14:creationId xmlns:p14="http://schemas.microsoft.com/office/powerpoint/2010/main" val="3295005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I am now going to run through occupational health. This service is accessed via the lead employer rather than your host trust. It is important you are referred via your Training Programme Director. </a:t>
            </a:r>
          </a:p>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12</a:t>
            </a:fld>
            <a:endParaRPr lang="en-GB"/>
          </a:p>
        </p:txBody>
      </p:sp>
    </p:spTree>
    <p:extLst>
      <p:ext uri="{BB962C8B-B14F-4D97-AF65-F5344CB8AC3E}">
        <p14:creationId xmlns:p14="http://schemas.microsoft.com/office/powerpoint/2010/main" val="1980079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2777169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NHSE NW now also has a professional support and wellbeing service. The main aim of this is to better support Postgraduate Drs in Training within the North West. </a:t>
            </a:r>
          </a:p>
          <a:p>
            <a:endParaRPr lang="en-GB" dirty="0"/>
          </a:p>
          <a:p>
            <a:r>
              <a:rPr lang="en-GB" dirty="0"/>
              <a:t>Resources offered by the PSW Service include bespoke exam support and coaching with an educational Psychologist, Mentorship &amp; pastoral support via an experienced PSW case manager, career support, dyslexia screening via genius within, Neurodiversity screening via genius within coaching. </a:t>
            </a:r>
          </a:p>
          <a:p>
            <a:endParaRPr lang="en-GB" dirty="0"/>
          </a:p>
          <a:p>
            <a:r>
              <a:rPr lang="en-GB" dirty="0"/>
              <a:t>Referrals are made via either an ARCP panel, educational supervisor or training programme director. </a:t>
            </a:r>
          </a:p>
          <a:p>
            <a:endParaRPr lang="en-GB" dirty="0"/>
          </a:p>
          <a:p>
            <a:r>
              <a:rPr lang="en-GB" dirty="0" err="1"/>
              <a:t>Refferal</a:t>
            </a:r>
            <a:r>
              <a:rPr lang="en-GB" dirty="0"/>
              <a:t> criteria includes any postgraduate Dr with an ARCP outcome 3 for reasons solely exam failure, any postgraduate Dr involved in whistleblowing or has raised a grievance and would like </a:t>
            </a:r>
          </a:p>
        </p:txBody>
      </p:sp>
      <p:sp>
        <p:nvSpPr>
          <p:cNvPr id="4" name="Slide Number Placeholder 3"/>
          <p:cNvSpPr>
            <a:spLocks noGrp="1"/>
          </p:cNvSpPr>
          <p:nvPr>
            <p:ph type="sldNum" sz="quarter" idx="5"/>
          </p:nvPr>
        </p:nvSpPr>
        <p:spPr/>
        <p:txBody>
          <a:bodyPr/>
          <a:lstStyle/>
          <a:p>
            <a:fld id="{9A4EC7EF-95E1-3D44-A982-BC7A3E9C617E}" type="slidenum">
              <a:rPr lang="en-GB" smtClean="0"/>
              <a:t>14</a:t>
            </a:fld>
            <a:endParaRPr lang="en-GB"/>
          </a:p>
        </p:txBody>
      </p:sp>
    </p:spTree>
    <p:extLst>
      <p:ext uri="{BB962C8B-B14F-4D97-AF65-F5344CB8AC3E}">
        <p14:creationId xmlns:p14="http://schemas.microsoft.com/office/powerpoint/2010/main" val="2533036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Now I am going to run through a few of our policies and procedures – starting with out of programme.</a:t>
            </a:r>
          </a:p>
        </p:txBody>
      </p:sp>
      <p:sp>
        <p:nvSpPr>
          <p:cNvPr id="4" name="Slide Number Placeholder 3"/>
          <p:cNvSpPr>
            <a:spLocks noGrp="1"/>
          </p:cNvSpPr>
          <p:nvPr>
            <p:ph type="sldNum" sz="quarter" idx="5"/>
          </p:nvPr>
        </p:nvSpPr>
        <p:spPr/>
        <p:txBody>
          <a:bodyPr/>
          <a:lstStyle/>
          <a:p>
            <a:fld id="{9A4EC7EF-95E1-3D44-A982-BC7A3E9C617E}" type="slidenum">
              <a:rPr lang="en-GB" smtClean="0"/>
              <a:t>15</a:t>
            </a:fld>
            <a:endParaRPr lang="en-GB"/>
          </a:p>
        </p:txBody>
      </p:sp>
    </p:spTree>
    <p:extLst>
      <p:ext uri="{BB962C8B-B14F-4D97-AF65-F5344CB8AC3E}">
        <p14:creationId xmlns:p14="http://schemas.microsoft.com/office/powerpoint/2010/main" val="3718038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Next I am going to run through inter Deanery Transfers.</a:t>
            </a:r>
          </a:p>
        </p:txBody>
      </p:sp>
      <p:sp>
        <p:nvSpPr>
          <p:cNvPr id="4" name="Slide Number Placeholder 3"/>
          <p:cNvSpPr>
            <a:spLocks noGrp="1"/>
          </p:cNvSpPr>
          <p:nvPr>
            <p:ph type="sldNum" sz="quarter" idx="5"/>
          </p:nvPr>
        </p:nvSpPr>
        <p:spPr/>
        <p:txBody>
          <a:bodyPr/>
          <a:lstStyle/>
          <a:p>
            <a:fld id="{9A4EC7EF-95E1-3D44-A982-BC7A3E9C617E}" type="slidenum">
              <a:rPr lang="en-GB" smtClean="0"/>
              <a:t>16</a:t>
            </a:fld>
            <a:endParaRPr lang="en-GB"/>
          </a:p>
        </p:txBody>
      </p:sp>
    </p:spTree>
    <p:extLst>
      <p:ext uri="{BB962C8B-B14F-4D97-AF65-F5344CB8AC3E}">
        <p14:creationId xmlns:p14="http://schemas.microsoft.com/office/powerpoint/2010/main" val="1757936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17</a:t>
            </a:fld>
            <a:endParaRPr lang="en-GB"/>
          </a:p>
        </p:txBody>
      </p:sp>
    </p:spTree>
    <p:extLst>
      <p:ext uri="{BB962C8B-B14F-4D97-AF65-F5344CB8AC3E}">
        <p14:creationId xmlns:p14="http://schemas.microsoft.com/office/powerpoint/2010/main" val="3812159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18</a:t>
            </a:fld>
            <a:endParaRPr lang="en-GB"/>
          </a:p>
        </p:txBody>
      </p:sp>
    </p:spTree>
    <p:extLst>
      <p:ext uri="{BB962C8B-B14F-4D97-AF65-F5344CB8AC3E}">
        <p14:creationId xmlns:p14="http://schemas.microsoft.com/office/powerpoint/2010/main" val="2886473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19</a:t>
            </a:fld>
            <a:endParaRPr lang="en-GB"/>
          </a:p>
        </p:txBody>
      </p:sp>
    </p:spTree>
    <p:extLst>
      <p:ext uri="{BB962C8B-B14F-4D97-AF65-F5344CB8AC3E}">
        <p14:creationId xmlns:p14="http://schemas.microsoft.com/office/powerpoint/2010/main" val="34050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r>
              <a:rPr lang="en-GB" sz="800" dirty="0">
                <a:solidFill>
                  <a:srgbClr val="FF0000"/>
                </a:solidFill>
                <a:latin typeface="Arial"/>
                <a:cs typeface="Arial"/>
              </a:rPr>
              <a:t>10 year plan,  upcoming people plan. </a:t>
            </a: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3636082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20</a:t>
            </a:fld>
            <a:endParaRPr lang="en-GB"/>
          </a:p>
        </p:txBody>
      </p:sp>
    </p:spTree>
    <p:extLst>
      <p:ext uri="{BB962C8B-B14F-4D97-AF65-F5344CB8AC3E}">
        <p14:creationId xmlns:p14="http://schemas.microsoft.com/office/powerpoint/2010/main" val="4026779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8A623-B231-30F6-B4A1-5649DF5892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7899CC-B284-162F-BF22-7D732C0F0A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A4E766-F277-628F-7821-A6C1242E000D}"/>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88B58069-68EC-2B9C-CC83-07680728E82D}"/>
              </a:ext>
            </a:extLst>
          </p:cNvPr>
          <p:cNvSpPr>
            <a:spLocks noGrp="1"/>
          </p:cNvSpPr>
          <p:nvPr>
            <p:ph type="sldNum" sz="quarter" idx="5"/>
          </p:nvPr>
        </p:nvSpPr>
        <p:spPr/>
        <p:txBody>
          <a:bodyPr/>
          <a:lstStyle/>
          <a:p>
            <a:fld id="{9A4EC7EF-95E1-3D44-A982-BC7A3E9C617E}" type="slidenum">
              <a:rPr lang="en-GB" smtClean="0"/>
              <a:t>21</a:t>
            </a:fld>
            <a:endParaRPr lang="en-GB"/>
          </a:p>
        </p:txBody>
      </p:sp>
    </p:spTree>
    <p:extLst>
      <p:ext uri="{BB962C8B-B14F-4D97-AF65-F5344CB8AC3E}">
        <p14:creationId xmlns:p14="http://schemas.microsoft.com/office/powerpoint/2010/main" val="481631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E2CD0-34F6-5ED7-4472-3871D849E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F2EE2A-D856-5114-3A0D-131B1CBC2B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86EFD9-49F5-9AA9-CA1C-E2AE640D328C}"/>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3F56F5F3-86E1-EE41-1541-308034BD3C08}"/>
              </a:ext>
            </a:extLst>
          </p:cNvPr>
          <p:cNvSpPr>
            <a:spLocks noGrp="1"/>
          </p:cNvSpPr>
          <p:nvPr>
            <p:ph type="sldNum" sz="quarter" idx="5"/>
          </p:nvPr>
        </p:nvSpPr>
        <p:spPr/>
        <p:txBody>
          <a:bodyPr/>
          <a:lstStyle/>
          <a:p>
            <a:fld id="{9A4EC7EF-95E1-3D44-A982-BC7A3E9C617E}" type="slidenum">
              <a:rPr lang="en-GB" smtClean="0"/>
              <a:t>21</a:t>
            </a:fld>
            <a:endParaRPr lang="en-GB"/>
          </a:p>
        </p:txBody>
      </p:sp>
    </p:spTree>
    <p:extLst>
      <p:ext uri="{BB962C8B-B14F-4D97-AF65-F5344CB8AC3E}">
        <p14:creationId xmlns:p14="http://schemas.microsoft.com/office/powerpoint/2010/main" val="363136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The administration team are based at Regatta Place, Liverpool. We please ask for you to use our generic email address above to contact us for any queries. </a:t>
            </a:r>
          </a:p>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In the table you will also see key contacts for the School. </a:t>
            </a:r>
          </a:p>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306859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North West School of Psychiatry is split across three different </a:t>
            </a:r>
            <a:r>
              <a:rPr lang="en-GB" err="1"/>
              <a:t>reigions</a:t>
            </a:r>
            <a:r>
              <a:rPr lang="en-GB"/>
              <a:t>, Lancashire, Greater Manchester, and Cheshire and Merseyside. </a:t>
            </a:r>
          </a:p>
        </p:txBody>
      </p:sp>
      <p:sp>
        <p:nvSpPr>
          <p:cNvPr id="4" name="Slide Number Placeholder 3"/>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411247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Now I am going to run through what we do within the programme support team and how we can help you.</a:t>
            </a:r>
          </a:p>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2470227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Our team are also responsible for the organisation and running of ARCP’s, They have the following split</a:t>
            </a:r>
          </a:p>
        </p:txBody>
      </p:sp>
      <p:sp>
        <p:nvSpPr>
          <p:cNvPr id="4" name="Slide Number Placeholder 3"/>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3745958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7</a:t>
            </a:fld>
            <a:endParaRPr lang="en-GB"/>
          </a:p>
        </p:txBody>
      </p:sp>
    </p:spTree>
    <p:extLst>
      <p:ext uri="{BB962C8B-B14F-4D97-AF65-F5344CB8AC3E}">
        <p14:creationId xmlns:p14="http://schemas.microsoft.com/office/powerpoint/2010/main" val="2985238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2619069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Above are the list of ARCP outcomes you can receive.</a:t>
            </a:r>
          </a:p>
        </p:txBody>
      </p:sp>
      <p:sp>
        <p:nvSpPr>
          <p:cNvPr id="4" name="Slide Number Placeholder 3"/>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2042779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15626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91440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78345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12546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15316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5733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09/09/2025</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817" r:id="rId1"/>
    <p:sldLayoutId id="2147483785" r:id="rId2"/>
    <p:sldLayoutId id="2147483833" r:id="rId3"/>
    <p:sldLayoutId id="2147483834" r:id="rId4"/>
    <p:sldLayoutId id="2147483826" r:id="rId5"/>
    <p:sldLayoutId id="2147483931" r:id="rId6"/>
    <p:sldLayoutId id="2147483827" r:id="rId7"/>
    <p:sldLayoutId id="2147483789" r:id="rId8"/>
    <p:sldLayoutId id="2147483818" r:id="rId9"/>
    <p:sldLayoutId id="2147483813" r:id="rId10"/>
    <p:sldLayoutId id="2147483814" r:id="rId11"/>
    <p:sldLayoutId id="2147483815" r:id="rId12"/>
    <p:sldLayoutId id="2147483719" r:id="rId13"/>
    <p:sldLayoutId id="2147483938" r:id="rId14"/>
    <p:sldLayoutId id="2147483939" r:id="rId15"/>
    <p:sldLayoutId id="2147483933" r:id="rId16"/>
    <p:sldLayoutId id="2147483824" r:id="rId17"/>
    <p:sldLayoutId id="2147483926" r:id="rId18"/>
    <p:sldLayoutId id="2147483927" r:id="rId19"/>
    <p:sldLayoutId id="2147483929" r:id="rId20"/>
    <p:sldLayoutId id="2147483928" r:id="rId21"/>
    <p:sldLayoutId id="2147483930" r:id="rId22"/>
    <p:sldLayoutId id="2147483924" r:id="rId23"/>
    <p:sldLayoutId id="2147483940" r:id="rId24"/>
    <p:sldLayoutId id="2147483934" r:id="rId25"/>
    <p:sldLayoutId id="2147483936" r:id="rId26"/>
    <p:sldLayoutId id="2147483937" r:id="rId27"/>
    <p:sldLayoutId id="2147483825" r:id="rId28"/>
    <p:sldLayoutId id="214748393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nwpgmd.nhs.uk/professional-support-wellbeing"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nwpgmd.nhs.uk/policies-procedures"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hyperlink" Target="mailto:england.psychiatry.nw@nhs.ne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pecialtytraining.hee.nhs.uk/nationalID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hyperlink" Target="mailto:england.studyleaveapplications.nw@nhs.net" TargetMode="External"/><Relationship Id="rId4" Type="http://schemas.openxmlformats.org/officeDocument/2006/relationships/hyperlink" Target="https://www.nwpgmd.nhs.uk/study-leav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england.ltft.nw@nhs.ne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nwpgmd.nhs.uk/revalidation"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mailto:Lead.employer@sthk.nhs.uk"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hyperlink" Target="https://youtu.be/aficH8QZGnw" TargetMode="External"/><Relationship Id="rId4" Type="http://schemas.openxmlformats.org/officeDocument/2006/relationships/hyperlink" Target="mailto:leademployerpayroll@merseywestlancs.nhs.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hyperlink" Target="mailto:rajashekhar.madgula@merseycare.nhs.uk" TargetMode="External"/><Relationship Id="rId13" Type="http://schemas.openxmlformats.org/officeDocument/2006/relationships/hyperlink" Target="mailto:neelo.aslam@mft.nhs.uk" TargetMode="External"/><Relationship Id="rId3" Type="http://schemas.openxmlformats.org/officeDocument/2006/relationships/hyperlink" Target="mailto:england.psychiatry.nw@nhs.net" TargetMode="External"/><Relationship Id="rId7" Type="http://schemas.openxmlformats.org/officeDocument/2006/relationships/hyperlink" Target="mailto:declan.hyland@merseycare.nhs.uk" TargetMode="External"/><Relationship Id="rId12" Type="http://schemas.openxmlformats.org/officeDocument/2006/relationships/hyperlink" Target="mailto:kathia.sullivan@nhs.ne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mailto:Seri.abraham@nhs.net" TargetMode="External"/><Relationship Id="rId11" Type="http://schemas.openxmlformats.org/officeDocument/2006/relationships/hyperlink" Target="mailto:roshelle.ramkisson2@mft.nhs.uk" TargetMode="External"/><Relationship Id="rId5" Type="http://schemas.openxmlformats.org/officeDocument/2006/relationships/hyperlink" Target="mailto:hannah.cappleman2@nhs.net" TargetMode="External"/><Relationship Id="rId10" Type="http://schemas.openxmlformats.org/officeDocument/2006/relationships/hyperlink" Target="mailto:Emily.Mountain@gmmh.nhs.uk" TargetMode="External"/><Relationship Id="rId4" Type="http://schemas.openxmlformats.org/officeDocument/2006/relationships/hyperlink" Target="mailto:Sameer.misra1@nhs.net" TargetMode="External"/><Relationship Id="rId9" Type="http://schemas.openxmlformats.org/officeDocument/2006/relationships/hyperlink" Target="mailto:katy.mason@lscft.nhs.uk" TargetMode="External"/><Relationship Id="rId14" Type="http://schemas.openxmlformats.org/officeDocument/2006/relationships/hyperlink" Target="mailto:amit.sindhi@gmmh.nhs.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mailto:lead.employer@merseywestlancs.nhs.uk"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mailto:england.psychiatry.nw@nhs.ne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nwpgmd.nhs.uk/Specialty_Schools/Psychiatry"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s://www.rcpsych.ac.uk/training/curricula-and-guidan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1999" y="1002268"/>
            <a:ext cx="5591113" cy="3490219"/>
          </a:xfrm>
        </p:spPr>
        <p:txBody>
          <a:bodyPr/>
          <a:lstStyle/>
          <a:p>
            <a:r>
              <a:rPr lang="en-GB"/>
              <a:t>NHS England (North-West) </a:t>
            </a:r>
            <a:br>
              <a:rPr lang="en-GB"/>
            </a:br>
            <a:r>
              <a:rPr lang="en-GB"/>
              <a:t>Core Psychiatry Induction</a:t>
            </a:r>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760000"/>
            <a:ext cx="6259513" cy="592674"/>
          </a:xfrm>
        </p:spPr>
        <p:txBody>
          <a:bodyPr vert="horz" lIns="0" tIns="0" rIns="0" bIns="0" rtlCol="0" anchor="t">
            <a:normAutofit fontScale="77500" lnSpcReduction="20000"/>
          </a:bodyPr>
          <a:lstStyle/>
          <a:p>
            <a:pPr>
              <a:lnSpc>
                <a:spcPct val="120000"/>
              </a:lnSpc>
            </a:pPr>
            <a:r>
              <a:rPr lang="en-GB" dirty="0"/>
              <a:t>Presented by: </a:t>
            </a:r>
          </a:p>
          <a:p>
            <a:pPr>
              <a:lnSpc>
                <a:spcPct val="120000"/>
              </a:lnSpc>
            </a:pPr>
            <a:r>
              <a:rPr lang="en-GB" dirty="0"/>
              <a:t>Teresa Guy, Programme Support Officer</a:t>
            </a:r>
            <a:endParaRPr lang="en-GB" dirty="0">
              <a:cs typeface="Arial"/>
            </a:endParaRPr>
          </a:p>
        </p:txBody>
      </p:sp>
    </p:spTree>
    <p:extLst>
      <p:ext uri="{BB962C8B-B14F-4D97-AF65-F5344CB8AC3E}">
        <p14:creationId xmlns:p14="http://schemas.microsoft.com/office/powerpoint/2010/main" val="3830231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D370D7-0301-BA0C-4A01-BB97FAF90C60}"/>
              </a:ext>
            </a:extLst>
          </p:cNvPr>
          <p:cNvSpPr>
            <a:spLocks noGrp="1"/>
          </p:cNvSpPr>
          <p:nvPr>
            <p:ph idx="1"/>
          </p:nvPr>
        </p:nvSpPr>
        <p:spPr>
          <a:xfrm>
            <a:off x="344451" y="1526858"/>
            <a:ext cx="11088000" cy="3456000"/>
          </a:xfrm>
        </p:spPr>
        <p:txBody>
          <a:bodyPr vert="horz" lIns="0" tIns="0" rIns="0" bIns="0" rtlCol="0" anchor="t">
            <a:normAutofit lnSpcReduction="10000"/>
          </a:bodyPr>
          <a:lstStyle/>
          <a:p>
            <a:pPr algn="l" rtl="0" fontAlgn="base">
              <a:buFont typeface="Arial" panose="020B0604020202020204" pitchFamily="34" charset="0"/>
              <a:buChar char="•"/>
            </a:pPr>
            <a:r>
              <a:rPr lang="en-US" sz="2000" b="0" i="0" u="none" strike="noStrike" dirty="0">
                <a:solidFill>
                  <a:schemeClr val="accent3">
                    <a:lumMod val="50000"/>
                  </a:schemeClr>
                </a:solidFill>
                <a:effectLst/>
                <a:latin typeface="Arial"/>
                <a:cs typeface="Arial"/>
              </a:rPr>
              <a:t>Ensure Psychiatric Supervisor Report Core Psychiatry (2016) and the ARCP Educational Supervisor Summary Reports are available on the e-portfolio at least </a:t>
            </a:r>
            <a:r>
              <a:rPr lang="en-US" sz="2000" b="1" i="0" u="none" strike="noStrike" dirty="0">
                <a:solidFill>
                  <a:schemeClr val="accent3">
                    <a:lumMod val="50000"/>
                  </a:schemeClr>
                </a:solidFill>
                <a:effectLst/>
                <a:latin typeface="Arial"/>
                <a:cs typeface="Arial"/>
              </a:rPr>
              <a:t>2 weeks </a:t>
            </a:r>
            <a:r>
              <a:rPr lang="en-US" sz="2000" b="0" i="0" u="none" strike="noStrike" dirty="0">
                <a:solidFill>
                  <a:schemeClr val="accent3">
                    <a:lumMod val="50000"/>
                  </a:schemeClr>
                </a:solidFill>
                <a:effectLst/>
                <a:latin typeface="Arial"/>
                <a:cs typeface="Arial"/>
              </a:rPr>
              <a:t>prior to the </a:t>
            </a:r>
            <a:r>
              <a:rPr lang="en-US" sz="2000" b="1" i="0" u="none" strike="noStrike" dirty="0">
                <a:solidFill>
                  <a:schemeClr val="accent3">
                    <a:lumMod val="50000"/>
                  </a:schemeClr>
                </a:solidFill>
                <a:effectLst/>
                <a:latin typeface="Arial"/>
                <a:cs typeface="Arial"/>
              </a:rPr>
              <a:t>Assessment Panel</a:t>
            </a:r>
            <a:r>
              <a:rPr lang="en-US" sz="2000" b="0" i="0" u="none" strike="noStrike" dirty="0">
                <a:solidFill>
                  <a:schemeClr val="accent3">
                    <a:lumMod val="50000"/>
                  </a:schemeClr>
                </a:solidFill>
                <a:effectLst/>
                <a:latin typeface="Arial"/>
                <a:cs typeface="Arial"/>
              </a:rPr>
              <a:t>​</a:t>
            </a:r>
            <a:r>
              <a:rPr lang="en-US" sz="2000" b="0" i="0" dirty="0">
                <a:solidFill>
                  <a:schemeClr val="accent3">
                    <a:lumMod val="50000"/>
                  </a:schemeClr>
                </a:solidFill>
                <a:effectLst/>
                <a:latin typeface="Arial"/>
                <a:cs typeface="Arial"/>
              </a:rPr>
              <a:t>​</a:t>
            </a:r>
          </a:p>
          <a:p>
            <a:pPr algn="l" rtl="0" fontAlgn="base"/>
            <a:endParaRPr lang="en-US" sz="2000" b="0" i="0">
              <a:solidFill>
                <a:schemeClr val="accent3">
                  <a:lumMod val="50000"/>
                </a:schemeClr>
              </a:solidFill>
              <a:effectLst/>
              <a:latin typeface="Arial" panose="020B0604020202020204" pitchFamily="34" charset="0"/>
            </a:endParaRPr>
          </a:p>
          <a:p>
            <a:pPr algn="l" rtl="0" fontAlgn="base">
              <a:buFont typeface="Arial" panose="020B0604020202020204" pitchFamily="34" charset="0"/>
              <a:buChar char="•"/>
            </a:pPr>
            <a:r>
              <a:rPr lang="en-US" sz="2000" b="0" i="0" u="none" strike="noStrike" dirty="0">
                <a:solidFill>
                  <a:schemeClr val="accent3">
                    <a:lumMod val="50000"/>
                  </a:schemeClr>
                </a:solidFill>
                <a:effectLst/>
                <a:latin typeface="Arial"/>
                <a:cs typeface="Arial"/>
              </a:rPr>
              <a:t>Ensure your Form R is submitted 6 weeks prior to the </a:t>
            </a:r>
            <a:r>
              <a:rPr lang="en-US" sz="2000" b="1" i="0" u="none" strike="noStrike" dirty="0">
                <a:solidFill>
                  <a:schemeClr val="accent3">
                    <a:lumMod val="50000"/>
                  </a:schemeClr>
                </a:solidFill>
                <a:effectLst/>
                <a:latin typeface="Arial"/>
                <a:cs typeface="Arial"/>
              </a:rPr>
              <a:t>Assessment Panel </a:t>
            </a:r>
            <a:r>
              <a:rPr lang="en-US" sz="2000" b="0" i="0" u="none" strike="noStrike" dirty="0">
                <a:solidFill>
                  <a:schemeClr val="accent3">
                    <a:lumMod val="50000"/>
                  </a:schemeClr>
                </a:solidFill>
                <a:effectLst/>
                <a:latin typeface="Arial"/>
                <a:cs typeface="Arial"/>
              </a:rPr>
              <a:t>​</a:t>
            </a:r>
            <a:r>
              <a:rPr lang="en-US" sz="2000" b="0" i="0" dirty="0">
                <a:solidFill>
                  <a:schemeClr val="accent3">
                    <a:lumMod val="50000"/>
                  </a:schemeClr>
                </a:solidFill>
                <a:effectLst/>
                <a:latin typeface="Arial"/>
                <a:cs typeface="Arial"/>
              </a:rPr>
              <a:t>​</a:t>
            </a:r>
          </a:p>
          <a:p>
            <a:pPr algn="l" rtl="0" fontAlgn="base"/>
            <a:endParaRPr lang="en-US" sz="2000" b="0" i="0">
              <a:solidFill>
                <a:schemeClr val="accent3">
                  <a:lumMod val="50000"/>
                </a:schemeClr>
              </a:solidFill>
              <a:effectLst/>
              <a:latin typeface="Arial" panose="020B0604020202020204" pitchFamily="34" charset="0"/>
            </a:endParaRPr>
          </a:p>
          <a:p>
            <a:pPr algn="l" rtl="0" fontAlgn="base">
              <a:buFont typeface="Arial" panose="020B0604020202020204" pitchFamily="34" charset="0"/>
              <a:buChar char="•"/>
            </a:pPr>
            <a:r>
              <a:rPr lang="en-US" sz="2400" b="1" i="0" u="none" strike="noStrike" dirty="0">
                <a:solidFill>
                  <a:schemeClr val="bg2"/>
                </a:solidFill>
                <a:effectLst/>
                <a:latin typeface="Arial"/>
                <a:cs typeface="Arial"/>
              </a:rPr>
              <a:t>Read the curriculum!</a:t>
            </a:r>
            <a:r>
              <a:rPr lang="en-US" sz="2000" b="0" i="0" u="none" strike="noStrike" dirty="0">
                <a:solidFill>
                  <a:schemeClr val="bg2"/>
                </a:solidFill>
                <a:effectLst/>
                <a:latin typeface="Arial"/>
                <a:cs typeface="Arial"/>
              </a:rPr>
              <a:t>​ </a:t>
            </a:r>
            <a:r>
              <a:rPr lang="en-US" sz="2000" b="0" i="0" u="none" strike="noStrike" dirty="0">
                <a:solidFill>
                  <a:schemeClr val="accent3">
                    <a:lumMod val="50000"/>
                  </a:schemeClr>
                </a:solidFill>
                <a:effectLst/>
                <a:latin typeface="Arial"/>
                <a:cs typeface="Arial"/>
              </a:rPr>
              <a:t>Evidence cannot be used more than </a:t>
            </a:r>
            <a:r>
              <a:rPr lang="en-US" sz="2000" b="1" i="0" u="none" strike="noStrike" dirty="0">
                <a:solidFill>
                  <a:schemeClr val="accent3">
                    <a:lumMod val="50000"/>
                  </a:schemeClr>
                </a:solidFill>
                <a:effectLst/>
                <a:latin typeface="Arial"/>
                <a:cs typeface="Arial"/>
              </a:rPr>
              <a:t>7 times </a:t>
            </a:r>
            <a:r>
              <a:rPr lang="en-US" sz="2000" b="0" i="0" u="none" strike="noStrike" dirty="0">
                <a:solidFill>
                  <a:schemeClr val="accent3">
                    <a:lumMod val="50000"/>
                  </a:schemeClr>
                </a:solidFill>
                <a:effectLst/>
                <a:latin typeface="Arial"/>
                <a:cs typeface="Arial"/>
              </a:rPr>
              <a:t>against the </a:t>
            </a:r>
            <a:r>
              <a:rPr lang="en-US" sz="2000" dirty="0">
                <a:solidFill>
                  <a:schemeClr val="accent3">
                    <a:lumMod val="50000"/>
                  </a:schemeClr>
                </a:solidFill>
                <a:latin typeface="Arial"/>
                <a:cs typeface="Arial"/>
              </a:rPr>
              <a:t>Higher</a:t>
            </a:r>
            <a:r>
              <a:rPr lang="en-US" sz="2000" b="0" i="0" u="none" strike="noStrike" dirty="0">
                <a:solidFill>
                  <a:schemeClr val="accent3">
                    <a:lumMod val="50000"/>
                  </a:schemeClr>
                </a:solidFill>
                <a:effectLst/>
                <a:latin typeface="Arial"/>
                <a:cs typeface="Arial"/>
              </a:rPr>
              <a:t> Learning Outcome.​ </a:t>
            </a:r>
            <a:r>
              <a:rPr lang="en-US" sz="2000" b="0" i="0" dirty="0">
                <a:solidFill>
                  <a:schemeClr val="accent3">
                    <a:lumMod val="50000"/>
                  </a:schemeClr>
                </a:solidFill>
                <a:effectLst/>
                <a:latin typeface="Arial"/>
                <a:cs typeface="Arial"/>
              </a:rPr>
              <a:t>​</a:t>
            </a:r>
          </a:p>
          <a:p>
            <a:pPr algn="l" rtl="0" fontAlgn="base"/>
            <a:r>
              <a:rPr lang="en-US" sz="2000" b="0" i="0" dirty="0">
                <a:solidFill>
                  <a:schemeClr val="accent3">
                    <a:lumMod val="50000"/>
                  </a:schemeClr>
                </a:solidFill>
                <a:effectLst/>
                <a:latin typeface="Arial"/>
                <a:cs typeface="Arial"/>
              </a:rPr>
              <a:t>​</a:t>
            </a:r>
          </a:p>
          <a:p>
            <a:pPr algn="l" rtl="0" fontAlgn="base">
              <a:buFont typeface="Arial" panose="020B0604020202020204" pitchFamily="34" charset="0"/>
              <a:buChar char="•"/>
            </a:pPr>
            <a:r>
              <a:rPr lang="en-US" sz="2000" b="0" i="0" u="none" strike="noStrike" dirty="0">
                <a:solidFill>
                  <a:schemeClr val="accent3">
                    <a:lumMod val="50000"/>
                  </a:schemeClr>
                </a:solidFill>
                <a:effectLst/>
                <a:latin typeface="Arial"/>
                <a:cs typeface="Arial"/>
              </a:rPr>
              <a:t>Ensure your Mini-PAT is released </a:t>
            </a:r>
            <a:r>
              <a:rPr lang="en-US" sz="2000" b="1" i="0" u="none" strike="noStrike" dirty="0">
                <a:solidFill>
                  <a:schemeClr val="accent3">
                    <a:lumMod val="50000"/>
                  </a:schemeClr>
                </a:solidFill>
                <a:effectLst/>
                <a:latin typeface="Arial"/>
                <a:cs typeface="Arial"/>
              </a:rPr>
              <a:t>prior </a:t>
            </a:r>
            <a:r>
              <a:rPr lang="en-US" sz="2000" b="0" i="0" u="none" strike="noStrike" dirty="0">
                <a:solidFill>
                  <a:schemeClr val="accent3">
                    <a:lumMod val="50000"/>
                  </a:schemeClr>
                </a:solidFill>
                <a:effectLst/>
                <a:latin typeface="Arial"/>
                <a:cs typeface="Arial"/>
              </a:rPr>
              <a:t>to the </a:t>
            </a:r>
            <a:r>
              <a:rPr lang="en-US" sz="2000" b="1" i="0" u="none" strike="noStrike" dirty="0">
                <a:solidFill>
                  <a:schemeClr val="accent3">
                    <a:lumMod val="50000"/>
                  </a:schemeClr>
                </a:solidFill>
                <a:effectLst/>
                <a:latin typeface="Arial"/>
                <a:cs typeface="Arial"/>
              </a:rPr>
              <a:t>Assessment Panel</a:t>
            </a:r>
            <a:endParaRPr lang="en-US" sz="2000" b="0" i="0" dirty="0">
              <a:solidFill>
                <a:schemeClr val="accent3">
                  <a:lumMod val="50000"/>
                </a:schemeClr>
              </a:solidFill>
              <a:effectLst/>
              <a:latin typeface="Arial"/>
              <a:cs typeface="Arial"/>
            </a:endParaRPr>
          </a:p>
          <a:p>
            <a:endParaRPr lang="en-GB"/>
          </a:p>
        </p:txBody>
      </p:sp>
      <p:sp>
        <p:nvSpPr>
          <p:cNvPr id="4" name="Title 3">
            <a:extLst>
              <a:ext uri="{FF2B5EF4-FFF2-40B4-BE49-F238E27FC236}">
                <a16:creationId xmlns:a16="http://schemas.microsoft.com/office/drawing/2014/main" id="{05884EE7-8E42-7598-EF43-FC3271C78E5F}"/>
              </a:ext>
            </a:extLst>
          </p:cNvPr>
          <p:cNvSpPr>
            <a:spLocks noGrp="1"/>
          </p:cNvSpPr>
          <p:nvPr>
            <p:ph type="title"/>
          </p:nvPr>
        </p:nvSpPr>
        <p:spPr/>
        <p:txBody>
          <a:bodyPr/>
          <a:lstStyle/>
          <a:p>
            <a:r>
              <a:rPr lang="en-GB">
                <a:solidFill>
                  <a:schemeClr val="bg2"/>
                </a:solidFill>
              </a:rPr>
              <a:t>ARCP Tips</a:t>
            </a:r>
            <a:endParaRPr lang="en-GB"/>
          </a:p>
        </p:txBody>
      </p:sp>
    </p:spTree>
    <p:extLst>
      <p:ext uri="{BB962C8B-B14F-4D97-AF65-F5344CB8AC3E}">
        <p14:creationId xmlns:p14="http://schemas.microsoft.com/office/powerpoint/2010/main" val="1214052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DD30B5-36B6-37C0-D21D-BD383D0B6305}"/>
              </a:ext>
            </a:extLst>
          </p:cNvPr>
          <p:cNvSpPr>
            <a:spLocks noGrp="1"/>
          </p:cNvSpPr>
          <p:nvPr>
            <p:ph idx="1"/>
          </p:nvPr>
        </p:nvSpPr>
        <p:spPr>
          <a:xfrm>
            <a:off x="552000" y="1546314"/>
            <a:ext cx="11088000" cy="4397286"/>
          </a:xfrm>
        </p:spPr>
        <p:txBody>
          <a:bodyPr/>
          <a:lstStyle/>
          <a:p>
            <a:pPr algn="l" rtl="0" fontAlgn="base"/>
            <a:r>
              <a:rPr lang="en-GB" sz="2000" b="1" i="0" u="none" strike="noStrike">
                <a:effectLst/>
                <a:latin typeface="Arial" panose="020B0604020202020204" pitchFamily="34" charset="0"/>
              </a:rPr>
              <a:t>Clinical and Educational Supervisor</a:t>
            </a:r>
            <a:r>
              <a:rPr lang="en-GB" sz="2000" b="0" i="0" u="none" strike="noStrike">
                <a:effectLst/>
                <a:latin typeface="Arial" panose="020B0604020202020204" pitchFamily="34" charset="0"/>
              </a:rPr>
              <a:t> – training placement, health or personal issues, meeting competences, completion of training reports</a:t>
            </a:r>
            <a:r>
              <a:rPr lang="en-US" sz="2000" b="0" i="0" u="none" strike="noStrike">
                <a:effectLst/>
                <a:latin typeface="Arial" panose="020B0604020202020204" pitchFamily="34" charset="0"/>
              </a:rPr>
              <a:t>​</a:t>
            </a:r>
            <a:r>
              <a:rPr lang="en-US" sz="2000" b="0" i="0">
                <a:effectLst/>
                <a:latin typeface="Arial" panose="020B0604020202020204" pitchFamily="34" charset="0"/>
              </a:rPr>
              <a:t>​</a:t>
            </a:r>
          </a:p>
          <a:p>
            <a:pPr algn="l" rtl="0" fontAlgn="base"/>
            <a:endParaRPr lang="en-US" sz="2000" b="0" i="0">
              <a:effectLst/>
              <a:latin typeface="Segoe UI" panose="020B0502040204020203" pitchFamily="34" charset="0"/>
            </a:endParaRPr>
          </a:p>
          <a:p>
            <a:pPr algn="l" rtl="0" fontAlgn="base"/>
            <a:r>
              <a:rPr lang="en-GB" sz="2000" b="1" i="0" u="none" strike="noStrike">
                <a:effectLst/>
                <a:latin typeface="Arial" panose="020B0604020202020204" pitchFamily="34" charset="0"/>
              </a:rPr>
              <a:t>Training Programme Director</a:t>
            </a:r>
            <a:r>
              <a:rPr lang="en-GB" sz="2000" b="0" i="0" u="none" strike="noStrike">
                <a:effectLst/>
                <a:latin typeface="Arial" panose="020B0604020202020204" pitchFamily="34" charset="0"/>
              </a:rPr>
              <a:t> – rotation queries, training placement, ARCP advice, escalate concerns</a:t>
            </a:r>
            <a:r>
              <a:rPr lang="en-US" sz="2000" b="0" i="0" u="none" strike="noStrike">
                <a:effectLst/>
                <a:latin typeface="Arial" panose="020B0604020202020204" pitchFamily="34" charset="0"/>
              </a:rPr>
              <a:t>​</a:t>
            </a:r>
            <a:r>
              <a:rPr lang="en-US" sz="2000" b="0" i="0">
                <a:effectLst/>
                <a:latin typeface="Arial" panose="020B0604020202020204" pitchFamily="34" charset="0"/>
              </a:rPr>
              <a:t>​</a:t>
            </a:r>
          </a:p>
          <a:p>
            <a:pPr algn="l" rtl="0" fontAlgn="base"/>
            <a:endParaRPr lang="en-US" sz="2000" b="0" i="0">
              <a:effectLst/>
              <a:latin typeface="Segoe UI" panose="020B0502040204020203" pitchFamily="34" charset="0"/>
            </a:endParaRPr>
          </a:p>
          <a:p>
            <a:pPr algn="l" rtl="0" fontAlgn="base"/>
            <a:r>
              <a:rPr lang="en-GB" sz="2000" b="0" i="0" u="none" strike="noStrike">
                <a:effectLst/>
                <a:latin typeface="Arial" panose="020B0604020202020204" pitchFamily="34" charset="0"/>
              </a:rPr>
              <a:t>​NHSE </a:t>
            </a:r>
            <a:r>
              <a:rPr lang="en-GB" sz="2000" b="1" i="0" u="none" strike="noStrike">
                <a:effectLst/>
                <a:latin typeface="Arial" panose="020B0604020202020204" pitchFamily="34" charset="0"/>
              </a:rPr>
              <a:t>School of Psychiatry</a:t>
            </a:r>
            <a:r>
              <a:rPr lang="en-GB" sz="2000" b="0" i="0" u="none" strike="noStrike">
                <a:effectLst/>
                <a:latin typeface="Arial" panose="020B0604020202020204" pitchFamily="34" charset="0"/>
              </a:rPr>
              <a:t>– ARCP advice, OOP/IDT/LTFT queries, CCT date in conjunction with </a:t>
            </a:r>
            <a:r>
              <a:rPr lang="en-GB" sz="2000" b="0" i="0" u="none" strike="noStrike" err="1">
                <a:effectLst/>
                <a:latin typeface="Arial" panose="020B0604020202020204" pitchFamily="34" charset="0"/>
              </a:rPr>
              <a:t>RCPsych</a:t>
            </a:r>
            <a:r>
              <a:rPr lang="en-GB" sz="2000" b="0" i="0">
                <a:effectLst/>
                <a:latin typeface="Arial" panose="020B0604020202020204" pitchFamily="34" charset="0"/>
              </a:rPr>
              <a:t>​</a:t>
            </a:r>
            <a:endParaRPr lang="en-GB" sz="2000" b="0" i="0">
              <a:effectLst/>
              <a:latin typeface="Segoe UI" panose="020B0502040204020203" pitchFamily="34" charset="0"/>
            </a:endParaRPr>
          </a:p>
          <a:p>
            <a:endParaRPr lang="en-GB"/>
          </a:p>
        </p:txBody>
      </p:sp>
      <p:sp>
        <p:nvSpPr>
          <p:cNvPr id="4" name="Title 3">
            <a:extLst>
              <a:ext uri="{FF2B5EF4-FFF2-40B4-BE49-F238E27FC236}">
                <a16:creationId xmlns:a16="http://schemas.microsoft.com/office/drawing/2014/main" id="{0367C666-A44B-C543-CD91-F72BEE623237}"/>
              </a:ext>
            </a:extLst>
          </p:cNvPr>
          <p:cNvSpPr>
            <a:spLocks noGrp="1"/>
          </p:cNvSpPr>
          <p:nvPr>
            <p:ph type="title"/>
          </p:nvPr>
        </p:nvSpPr>
        <p:spPr/>
        <p:txBody>
          <a:bodyPr/>
          <a:lstStyle/>
          <a:p>
            <a:r>
              <a:rPr lang="en-GB">
                <a:solidFill>
                  <a:schemeClr val="bg2"/>
                </a:solidFill>
              </a:rPr>
              <a:t>Who can help you?</a:t>
            </a:r>
            <a:endParaRPr lang="en-GB"/>
          </a:p>
        </p:txBody>
      </p:sp>
    </p:spTree>
    <p:extLst>
      <p:ext uri="{BB962C8B-B14F-4D97-AF65-F5344CB8AC3E}">
        <p14:creationId xmlns:p14="http://schemas.microsoft.com/office/powerpoint/2010/main" val="991485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ormAutofit fontScale="90000"/>
          </a:bodyPr>
          <a:lstStyle/>
          <a:p>
            <a:r>
              <a:rPr lang="en-GB">
                <a:solidFill>
                  <a:schemeClr val="bg2"/>
                </a:solidFill>
              </a:rPr>
              <a:t>Occupational Health (OH) service</a:t>
            </a:r>
            <a:br>
              <a:rPr lang="en-GB" sz="3200">
                <a:solidFill>
                  <a:schemeClr val="bg2"/>
                </a:solidFill>
              </a:rPr>
            </a:br>
            <a:endParaRPr lang="en-GB" sz="3200">
              <a:solidFill>
                <a:schemeClr val="bg2"/>
              </a:solidFill>
            </a:endParaRP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605063"/>
            <a:ext cx="11088000" cy="4007797"/>
          </a:xfrm>
        </p:spPr>
        <p:txBody>
          <a:bodyPr>
            <a:normAutofit/>
          </a:bodyPr>
          <a:lstStyle/>
          <a:p>
            <a:r>
              <a:rPr lang="en-GB" sz="2400"/>
              <a:t>Access the service via the Lead Employer rather than the Host Trust</a:t>
            </a:r>
          </a:p>
          <a:p>
            <a:endParaRPr lang="en-GB" sz="2400"/>
          </a:p>
          <a:p>
            <a:r>
              <a:rPr lang="en-GB" sz="2400" b="1"/>
              <a:t>Please ensure you are referred via your Training Programme Director. </a:t>
            </a:r>
          </a:p>
          <a:p>
            <a:endParaRPr lang="en-GB" sz="2400"/>
          </a:p>
          <a:p>
            <a:r>
              <a:rPr lang="en-GB" sz="2400"/>
              <a:t>If you self-refer NHSENW and the TPD are not informed of outcomes of the OH meetings and any reasonable adjustments that may be required to support your training may be missed.</a:t>
            </a:r>
          </a:p>
          <a:p>
            <a:endParaRPr lang="en-GB" sz="2400"/>
          </a:p>
        </p:txBody>
      </p:sp>
    </p:spTree>
    <p:extLst>
      <p:ext uri="{BB962C8B-B14F-4D97-AF65-F5344CB8AC3E}">
        <p14:creationId xmlns:p14="http://schemas.microsoft.com/office/powerpoint/2010/main" val="2132242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ormAutofit fontScale="90000"/>
          </a:bodyPr>
          <a:lstStyle/>
          <a:p>
            <a:r>
              <a:rPr lang="en-GB" dirty="0">
                <a:solidFill>
                  <a:schemeClr val="bg2"/>
                </a:solidFill>
              </a:rPr>
              <a:t>Coaching and Mentoring Services</a:t>
            </a:r>
            <a:br>
              <a:rPr lang="en-GB" sz="3200" dirty="0">
                <a:solidFill>
                  <a:schemeClr val="bg2"/>
                </a:solidFill>
              </a:rPr>
            </a:br>
            <a:endParaRPr lang="en-GB" sz="3200" dirty="0">
              <a:solidFill>
                <a:schemeClr val="bg2"/>
              </a:solidFill>
            </a:endParaRP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215957"/>
            <a:ext cx="11088000" cy="5012042"/>
          </a:xfrm>
        </p:spPr>
        <p:txBody>
          <a:bodyPr vert="horz" lIns="0" tIns="0" rIns="0" bIns="0" rtlCol="0" anchor="t">
            <a:normAutofit/>
          </a:bodyPr>
          <a:lstStyle/>
          <a:p>
            <a:r>
              <a:rPr lang="en-GB" sz="2400" dirty="0"/>
              <a:t>NHSENW can refer Resident Drs for Coaching and Mentoring with Westwood Coaching which is a confidential service.</a:t>
            </a:r>
            <a:br>
              <a:rPr lang="en-GB" sz="2400" dirty="0"/>
            </a:br>
            <a:endParaRPr lang="en-GB" sz="2400"/>
          </a:p>
          <a:p>
            <a:r>
              <a:rPr lang="en-GB" sz="2400" dirty="0"/>
              <a:t>Assists with:</a:t>
            </a:r>
            <a:br>
              <a:rPr lang="en-GB" sz="2400" dirty="0"/>
            </a:br>
            <a:endParaRPr lang="en-GB" sz="2400"/>
          </a:p>
          <a:p>
            <a:pPr marL="342900" indent="-342900">
              <a:buFont typeface="Arial" panose="020B0604020202020204" pitchFamily="34" charset="0"/>
              <a:buChar char="•"/>
            </a:pPr>
            <a:r>
              <a:rPr lang="en-GB" sz="2400" dirty="0"/>
              <a:t>Exam techniques</a:t>
            </a:r>
            <a:endParaRPr lang="en-GB" sz="2400" dirty="0">
              <a:cs typeface="Arial"/>
            </a:endParaRPr>
          </a:p>
          <a:p>
            <a:pPr marL="342900" indent="-342900">
              <a:buFont typeface="Arial" panose="020B0604020202020204" pitchFamily="34" charset="0"/>
              <a:buChar char="•"/>
            </a:pPr>
            <a:r>
              <a:rPr lang="en-GB" sz="2400" dirty="0"/>
              <a:t>Time Management</a:t>
            </a:r>
            <a:endParaRPr lang="en-GB" sz="2400" dirty="0">
              <a:cs typeface="Arial"/>
            </a:endParaRPr>
          </a:p>
          <a:p>
            <a:pPr marL="342900" indent="-342900">
              <a:buFont typeface="Arial" panose="020B0604020202020204" pitchFamily="34" charset="0"/>
              <a:buChar char="•"/>
            </a:pPr>
            <a:r>
              <a:rPr lang="en-GB" sz="2400" dirty="0"/>
              <a:t>Organisational Skills</a:t>
            </a:r>
            <a:endParaRPr lang="en-GB" sz="2400" dirty="0">
              <a:cs typeface="Arial"/>
            </a:endParaRPr>
          </a:p>
          <a:p>
            <a:pPr marL="342900" indent="-342900">
              <a:buFont typeface="Arial" panose="020B0604020202020204" pitchFamily="34" charset="0"/>
              <a:buChar char="•"/>
            </a:pPr>
            <a:r>
              <a:rPr lang="en-GB" sz="2400" dirty="0"/>
              <a:t>Communication Skills</a:t>
            </a:r>
            <a:endParaRPr lang="en-GB" sz="2400" dirty="0">
              <a:cs typeface="Arial"/>
            </a:endParaRPr>
          </a:p>
          <a:p>
            <a:endParaRPr lang="en-GB" sz="2400"/>
          </a:p>
          <a:p>
            <a:r>
              <a:rPr lang="en-GB" sz="2400" dirty="0"/>
              <a:t>Please liaise with your TPD if you feel you require support and NHSENW can refer you.</a:t>
            </a:r>
            <a:endParaRPr lang="en-GB" sz="2400" dirty="0">
              <a:cs typeface="Arial"/>
            </a:endParaRPr>
          </a:p>
          <a:p>
            <a:endParaRPr lang="en-GB" sz="2400"/>
          </a:p>
        </p:txBody>
      </p:sp>
    </p:spTree>
    <p:extLst>
      <p:ext uri="{BB962C8B-B14F-4D97-AF65-F5344CB8AC3E}">
        <p14:creationId xmlns:p14="http://schemas.microsoft.com/office/powerpoint/2010/main" val="2456782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0D11B4-AFCC-8984-B103-3E0B1BFC94B6}"/>
              </a:ext>
            </a:extLst>
          </p:cNvPr>
          <p:cNvSpPr>
            <a:spLocks noGrp="1"/>
          </p:cNvSpPr>
          <p:nvPr>
            <p:ph idx="1"/>
          </p:nvPr>
        </p:nvSpPr>
        <p:spPr/>
        <p:txBody>
          <a:bodyPr/>
          <a:lstStyle/>
          <a:p>
            <a:pPr marL="342900" indent="-342900">
              <a:buFont typeface="Arial" panose="020B0604020202020204" pitchFamily="34" charset="0"/>
              <a:buChar char="•"/>
            </a:pPr>
            <a:r>
              <a:rPr lang="en-GB" dirty="0"/>
              <a:t>Exam Support</a:t>
            </a:r>
          </a:p>
          <a:p>
            <a:pPr marL="342900" indent="-342900">
              <a:buFont typeface="Arial" panose="020B0604020202020204" pitchFamily="34" charset="0"/>
              <a:buChar char="•"/>
            </a:pPr>
            <a:r>
              <a:rPr lang="en-GB" dirty="0"/>
              <a:t>Mentorship &amp; Pastoral Support </a:t>
            </a:r>
          </a:p>
          <a:p>
            <a:pPr marL="342900" indent="-342900">
              <a:buFont typeface="Arial" panose="020B0604020202020204" pitchFamily="34" charset="0"/>
              <a:buChar char="•"/>
            </a:pPr>
            <a:r>
              <a:rPr lang="en-GB" dirty="0"/>
              <a:t>Careers Support</a:t>
            </a:r>
          </a:p>
          <a:p>
            <a:pPr marL="342900" indent="-342900">
              <a:buFont typeface="Arial" panose="020B0604020202020204" pitchFamily="34" charset="0"/>
              <a:buChar char="•"/>
            </a:pPr>
            <a:r>
              <a:rPr lang="en-GB" dirty="0"/>
              <a:t>Dyslexia screening via Genius Within Coaching</a:t>
            </a:r>
          </a:p>
          <a:p>
            <a:pPr marL="342900" indent="-342900">
              <a:buFont typeface="Arial" panose="020B0604020202020204" pitchFamily="34" charset="0"/>
              <a:buChar char="•"/>
            </a:pPr>
            <a:r>
              <a:rPr lang="en-GB" dirty="0"/>
              <a:t>Neurodiversity screening via Genius Within Coaching</a:t>
            </a:r>
          </a:p>
          <a:p>
            <a:endParaRPr lang="en-GB" dirty="0"/>
          </a:p>
          <a:p>
            <a:r>
              <a:rPr lang="en-GB" dirty="0"/>
              <a:t>Referrals are made via either an ARCP panel, Educational Supervisor or Training Programme Director. Further details on referral criteria can be found </a:t>
            </a:r>
            <a:r>
              <a:rPr lang="en-GB" dirty="0">
                <a:hlinkClick r:id="rId3"/>
              </a:rPr>
              <a:t>here</a:t>
            </a:r>
            <a:endParaRPr lang="en-GB" dirty="0"/>
          </a:p>
          <a:p>
            <a:endParaRPr lang="en-GB" dirty="0"/>
          </a:p>
          <a:p>
            <a:endParaRPr lang="en-GB" dirty="0"/>
          </a:p>
        </p:txBody>
      </p:sp>
      <p:sp>
        <p:nvSpPr>
          <p:cNvPr id="3" name="Text Placeholder 2">
            <a:extLst>
              <a:ext uri="{FF2B5EF4-FFF2-40B4-BE49-F238E27FC236}">
                <a16:creationId xmlns:a16="http://schemas.microsoft.com/office/drawing/2014/main" id="{F69DF5BA-0280-11D5-F36A-D84439ED83C3}"/>
              </a:ext>
            </a:extLst>
          </p:cNvPr>
          <p:cNvSpPr>
            <a:spLocks noGrp="1"/>
          </p:cNvSpPr>
          <p:nvPr>
            <p:ph type="body" sz="quarter" idx="13"/>
          </p:nvPr>
        </p:nvSpPr>
        <p:spPr/>
        <p:txBody>
          <a:bodyPr vert="horz" lIns="0" tIns="0" rIns="0" bIns="0" rtlCol="0" anchor="t">
            <a:noAutofit/>
          </a:bodyPr>
          <a:lstStyle/>
          <a:p>
            <a:r>
              <a:rPr lang="en-GB" dirty="0"/>
              <a:t>Support Resident Dr’s by offering the following:</a:t>
            </a:r>
          </a:p>
        </p:txBody>
      </p:sp>
      <p:sp>
        <p:nvSpPr>
          <p:cNvPr id="4" name="Title 3">
            <a:extLst>
              <a:ext uri="{FF2B5EF4-FFF2-40B4-BE49-F238E27FC236}">
                <a16:creationId xmlns:a16="http://schemas.microsoft.com/office/drawing/2014/main" id="{47E49430-2B9F-2C57-96E0-EE5C34FA836A}"/>
              </a:ext>
            </a:extLst>
          </p:cNvPr>
          <p:cNvSpPr>
            <a:spLocks noGrp="1"/>
          </p:cNvSpPr>
          <p:nvPr>
            <p:ph type="title"/>
          </p:nvPr>
        </p:nvSpPr>
        <p:spPr/>
        <p:txBody>
          <a:bodyPr/>
          <a:lstStyle/>
          <a:p>
            <a:r>
              <a:rPr lang="en-GB" dirty="0">
                <a:solidFill>
                  <a:schemeClr val="bg2"/>
                </a:solidFill>
              </a:rPr>
              <a:t>Professional Support &amp; Wellbeing Service (PSW)</a:t>
            </a:r>
          </a:p>
        </p:txBody>
      </p:sp>
    </p:spTree>
    <p:extLst>
      <p:ext uri="{BB962C8B-B14F-4D97-AF65-F5344CB8AC3E}">
        <p14:creationId xmlns:p14="http://schemas.microsoft.com/office/powerpoint/2010/main" val="2259734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704374"/>
            <a:ext cx="11404154" cy="865186"/>
          </a:xfrm>
        </p:spPr>
        <p:txBody>
          <a:bodyPr>
            <a:normAutofit fontScale="90000"/>
          </a:bodyPr>
          <a:lstStyle/>
          <a:p>
            <a:r>
              <a:rPr lang="en-GB">
                <a:solidFill>
                  <a:schemeClr val="bg2"/>
                </a:solidFill>
              </a:rPr>
              <a:t>NHSE NW Policies &amp; Procedures</a:t>
            </a:r>
            <a:br>
              <a:rPr lang="en-GB">
                <a:solidFill>
                  <a:schemeClr val="bg2"/>
                </a:solidFill>
              </a:rPr>
            </a:br>
            <a:r>
              <a:rPr lang="en-GB" sz="2000">
                <a:solidFill>
                  <a:schemeClr val="bg2"/>
                </a:solidFill>
                <a:hlinkClick r:id="rId3"/>
              </a:rPr>
              <a:t>https://www.nwpgmd.nhs.uk/policies-procedures</a:t>
            </a:r>
            <a:br>
              <a:rPr lang="en-GB">
                <a:solidFill>
                  <a:schemeClr val="bg2"/>
                </a:solidFill>
              </a:rPr>
            </a:br>
            <a:br>
              <a:rPr lang="en-GB" sz="3200">
                <a:solidFill>
                  <a:schemeClr val="bg2"/>
                </a:solidFill>
              </a:rPr>
            </a:br>
            <a:endParaRPr lang="en-GB" sz="3200">
              <a:solidFill>
                <a:schemeClr val="bg2"/>
              </a:solidFill>
            </a:endParaRP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13234"/>
            <a:ext cx="11088000" cy="5012042"/>
          </a:xfrm>
        </p:spPr>
        <p:txBody>
          <a:bodyPr>
            <a:normAutofit fontScale="92500" lnSpcReduction="20000"/>
          </a:bodyPr>
          <a:lstStyle/>
          <a:p>
            <a:r>
              <a:rPr lang="en-GB" sz="2400" b="1">
                <a:solidFill>
                  <a:schemeClr val="accent5">
                    <a:lumMod val="75000"/>
                  </a:schemeClr>
                </a:solidFill>
                <a:ea typeface="+mn-lt"/>
                <a:cs typeface="+mn-lt"/>
              </a:rPr>
              <a:t>Out</a:t>
            </a:r>
            <a:r>
              <a:rPr lang="en-GB" sz="2400" b="1">
                <a:solidFill>
                  <a:schemeClr val="accent5">
                    <a:lumMod val="75000"/>
                  </a:schemeClr>
                </a:solidFill>
              </a:rPr>
              <a:t> Of Programme (OOP)</a:t>
            </a:r>
            <a:endParaRPr lang="en-US" sz="2400" b="1">
              <a:solidFill>
                <a:schemeClr val="accent5">
                  <a:lumMod val="75000"/>
                </a:schemeClr>
              </a:solidFill>
              <a:cs typeface="Arial"/>
            </a:endParaRPr>
          </a:p>
          <a:p>
            <a:r>
              <a:rPr lang="en-GB" sz="2400"/>
              <a:t>For research, experience, training, career break and pause.</a:t>
            </a:r>
            <a:br>
              <a:rPr lang="en-GB" sz="2400"/>
            </a:br>
            <a:br>
              <a:rPr lang="en-GB" sz="2400"/>
            </a:br>
            <a:r>
              <a:rPr lang="en-GB" sz="2400"/>
              <a:t>If the OOP is due to health reasons this will need to be supported by an OH report</a:t>
            </a:r>
            <a:br>
              <a:rPr lang="en-GB" sz="2400"/>
            </a:br>
            <a:endParaRPr lang="en-GB" sz="2400"/>
          </a:p>
          <a:p>
            <a:r>
              <a:rPr lang="en-GB" sz="2400"/>
              <a:t>You will need to apply a minimum of 6 months in advance.</a:t>
            </a:r>
          </a:p>
          <a:p>
            <a:endParaRPr lang="en-GB" sz="2400"/>
          </a:p>
          <a:p>
            <a:r>
              <a:rPr lang="en-GB" sz="2400"/>
              <a:t>Discuss your proposed intentions as early as possible with your Education Supervisor and TPD</a:t>
            </a:r>
          </a:p>
          <a:p>
            <a:br>
              <a:rPr lang="en-GB" sz="2400"/>
            </a:br>
            <a:r>
              <a:rPr lang="en-GB" sz="2400"/>
              <a:t>If want to count any time towards training need to apply prospectively to the College and GMC.</a:t>
            </a:r>
          </a:p>
          <a:p>
            <a:endParaRPr lang="en-GB" sz="2400"/>
          </a:p>
          <a:p>
            <a:r>
              <a:rPr lang="en-GB" sz="2400"/>
              <a:t>Still need to submit documentation for ARCP despite being OOP.</a:t>
            </a:r>
            <a:br>
              <a:rPr lang="en-GB" sz="2400"/>
            </a:br>
            <a:endParaRPr lang="en-GB" sz="2400"/>
          </a:p>
          <a:p>
            <a:r>
              <a:rPr lang="en-GB" sz="2400"/>
              <a:t>Completed applications to be submitted to</a:t>
            </a:r>
            <a:r>
              <a:rPr lang="en-GB" sz="2400" b="0" i="0">
                <a:solidFill>
                  <a:srgbClr val="425563"/>
                </a:solidFill>
                <a:effectLst/>
                <a:latin typeface="+mn-lt"/>
                <a:hlinkClick r:id="rId4"/>
              </a:rPr>
              <a:t> england.psychiatry.nw@nhs.net</a:t>
            </a:r>
            <a:endParaRPr lang="en-GB" sz="2400"/>
          </a:p>
          <a:p>
            <a:endParaRPr lang="en-GB" sz="2400"/>
          </a:p>
        </p:txBody>
      </p:sp>
    </p:spTree>
    <p:extLst>
      <p:ext uri="{BB962C8B-B14F-4D97-AF65-F5344CB8AC3E}">
        <p14:creationId xmlns:p14="http://schemas.microsoft.com/office/powerpoint/2010/main" val="4192279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ormAutofit fontScale="90000"/>
          </a:bodyPr>
          <a:lstStyle/>
          <a:p>
            <a:r>
              <a:rPr lang="en-GB">
                <a:solidFill>
                  <a:schemeClr val="bg2"/>
                </a:solidFill>
              </a:rPr>
              <a:t>NHSE NW Policies &amp; Procedures</a:t>
            </a:r>
            <a:br>
              <a:rPr lang="en-GB" sz="3200">
                <a:solidFill>
                  <a:schemeClr val="bg2"/>
                </a:solidFill>
              </a:rPr>
            </a:br>
            <a:endParaRPr lang="en-GB" sz="3200">
              <a:solidFill>
                <a:schemeClr val="bg2"/>
              </a:solidFill>
            </a:endParaRP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215957"/>
            <a:ext cx="11088000" cy="5012042"/>
          </a:xfrm>
        </p:spPr>
        <p:txBody>
          <a:bodyPr vert="horz" lIns="0" tIns="0" rIns="0" bIns="0" rtlCol="0" anchor="t">
            <a:normAutofit fontScale="85000" lnSpcReduction="20000"/>
          </a:bodyPr>
          <a:lstStyle/>
          <a:p>
            <a:r>
              <a:rPr lang="en-GB" sz="2400" b="1" dirty="0">
                <a:solidFill>
                  <a:schemeClr val="accent5">
                    <a:lumMod val="75000"/>
                  </a:schemeClr>
                </a:solidFill>
              </a:rPr>
              <a:t>Inter-Deanery Transfers (IDT)</a:t>
            </a:r>
          </a:p>
          <a:p>
            <a:endParaRPr lang="en-GB" sz="2000"/>
          </a:p>
          <a:p>
            <a:pPr marL="0" indent="0">
              <a:buNone/>
            </a:pPr>
            <a:r>
              <a:rPr lang="en-US" dirty="0"/>
              <a:t>A national process, run by London, with 2 windows per year ; usually for an August or February start.</a:t>
            </a:r>
            <a:br>
              <a:rPr lang="en-US" dirty="0"/>
            </a:br>
            <a:endParaRPr lang="en-US"/>
          </a:p>
          <a:p>
            <a:pPr marL="0" indent="0">
              <a:buNone/>
            </a:pPr>
            <a:r>
              <a:rPr lang="en-US" dirty="0"/>
              <a:t>Information on IDT can be found </a:t>
            </a:r>
            <a:r>
              <a:rPr lang="en-US" dirty="0">
                <a:hlinkClick r:id="rId3"/>
              </a:rPr>
              <a:t>here</a:t>
            </a:r>
            <a:endParaRPr lang="en-US"/>
          </a:p>
          <a:p>
            <a:pPr marL="0" indent="0">
              <a:buNone/>
            </a:pPr>
            <a:endParaRPr lang="en-US"/>
          </a:p>
          <a:p>
            <a:r>
              <a:rPr lang="en-GB" sz="2400" b="1" dirty="0">
                <a:solidFill>
                  <a:schemeClr val="accent5">
                    <a:lumMod val="75000"/>
                  </a:schemeClr>
                </a:solidFill>
              </a:rPr>
              <a:t>Study Leave</a:t>
            </a:r>
            <a:endParaRPr lang="en-GB" sz="2400" b="1" dirty="0">
              <a:solidFill>
                <a:schemeClr val="accent5">
                  <a:lumMod val="75000"/>
                </a:schemeClr>
              </a:solidFill>
              <a:cs typeface="Arial"/>
            </a:endParaRPr>
          </a:p>
          <a:p>
            <a:endParaRPr lang="en-GB" sz="2000"/>
          </a:p>
          <a:p>
            <a:pPr marL="0" indent="0">
              <a:buNone/>
            </a:pPr>
            <a:r>
              <a:rPr lang="en-US" dirty="0"/>
              <a:t>Please liaise with the Study</a:t>
            </a:r>
            <a:r>
              <a:rPr lang="en-US" dirty="0">
                <a:ea typeface="+mn-lt"/>
                <a:cs typeface="+mn-lt"/>
              </a:rPr>
              <a:t> Leave Coordinator with regards to your entitlement.</a:t>
            </a:r>
            <a:br>
              <a:rPr lang="en-US" dirty="0">
                <a:ea typeface="+mn-lt"/>
                <a:cs typeface="+mn-lt"/>
              </a:rPr>
            </a:br>
            <a:endParaRPr lang="en-US">
              <a:ea typeface="+mn-lt"/>
              <a:cs typeface="+mn-lt"/>
            </a:endParaRPr>
          </a:p>
          <a:p>
            <a:pPr marL="0" indent="0">
              <a:buNone/>
            </a:pPr>
            <a:r>
              <a:rPr lang="en-US" dirty="0"/>
              <a:t>Pro rata for LTFT Resident Drs. </a:t>
            </a:r>
            <a:br>
              <a:rPr lang="en-US" dirty="0"/>
            </a:br>
            <a:r>
              <a:rPr lang="en-US" dirty="0"/>
              <a:t> </a:t>
            </a:r>
            <a:endParaRPr lang="en-US" dirty="0">
              <a:cs typeface="Arial"/>
            </a:endParaRPr>
          </a:p>
          <a:p>
            <a:pPr marL="0" indent="0">
              <a:buNone/>
            </a:pPr>
            <a:r>
              <a:rPr lang="en-US" dirty="0"/>
              <a:t>Please refer to our </a:t>
            </a:r>
            <a:r>
              <a:rPr lang="en-US" dirty="0">
                <a:hlinkClick r:id="rId4"/>
              </a:rPr>
              <a:t>website</a:t>
            </a:r>
            <a:r>
              <a:rPr lang="en-US" dirty="0"/>
              <a:t> for further details.</a:t>
            </a:r>
            <a:endParaRPr lang="en-US" dirty="0">
              <a:cs typeface="Arial"/>
            </a:endParaRPr>
          </a:p>
          <a:p>
            <a:pPr marL="0" indent="0">
              <a:buNone/>
            </a:pPr>
            <a:endParaRPr lang="en-US"/>
          </a:p>
          <a:p>
            <a:r>
              <a:rPr lang="en-US" b="1" dirty="0"/>
              <a:t>Enquiries to the Study Leave Team: </a:t>
            </a:r>
            <a:r>
              <a:rPr lang="en-GB" sz="2100" u="sng" dirty="0">
                <a:solidFill>
                  <a:srgbClr val="0563C1"/>
                </a:solidFill>
                <a:effectLst/>
                <a:latin typeface="Arial"/>
                <a:ea typeface="Calibri"/>
                <a:cs typeface="Arial"/>
                <a:hlinkClick r:id="rId5"/>
              </a:rPr>
              <a:t>england.studyleaveapplications.nw@nhs.net</a:t>
            </a:r>
            <a:endParaRPr lang="en-GB" sz="2100">
              <a:effectLst/>
              <a:latin typeface="Arial"/>
              <a:ea typeface="Calibri"/>
              <a:cs typeface="Arial"/>
            </a:endParaRPr>
          </a:p>
          <a:p>
            <a:pPr marL="0" indent="0">
              <a:buNone/>
            </a:pPr>
            <a:br>
              <a:rPr lang="en-US" dirty="0"/>
            </a:br>
            <a:endParaRPr lang="en-US"/>
          </a:p>
          <a:p>
            <a:endParaRPr lang="en-GB" sz="2400"/>
          </a:p>
          <a:p>
            <a:endParaRPr lang="en-GB" sz="2400"/>
          </a:p>
        </p:txBody>
      </p:sp>
    </p:spTree>
    <p:extLst>
      <p:ext uri="{BB962C8B-B14F-4D97-AF65-F5344CB8AC3E}">
        <p14:creationId xmlns:p14="http://schemas.microsoft.com/office/powerpoint/2010/main" val="2948941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ormAutofit fontScale="90000"/>
          </a:bodyPr>
          <a:lstStyle/>
          <a:p>
            <a:r>
              <a:rPr lang="en-GB">
                <a:solidFill>
                  <a:schemeClr val="bg2"/>
                </a:solidFill>
              </a:rPr>
              <a:t>NHSE NW Policies &amp; Procedures</a:t>
            </a:r>
            <a:br>
              <a:rPr lang="en-GB" sz="3200">
                <a:solidFill>
                  <a:schemeClr val="bg2"/>
                </a:solidFill>
              </a:rPr>
            </a:br>
            <a:endParaRPr lang="en-GB" sz="3200">
              <a:solidFill>
                <a:schemeClr val="bg2"/>
              </a:solidFill>
            </a:endParaRP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215957"/>
            <a:ext cx="11328000" cy="5012042"/>
          </a:xfrm>
        </p:spPr>
        <p:txBody>
          <a:bodyPr>
            <a:normAutofit fontScale="70000" lnSpcReduction="20000"/>
          </a:bodyPr>
          <a:lstStyle/>
          <a:p>
            <a:r>
              <a:rPr lang="en-GB" sz="2800" b="1">
                <a:solidFill>
                  <a:schemeClr val="accent5">
                    <a:lumMod val="75000"/>
                  </a:schemeClr>
                </a:solidFill>
              </a:rPr>
              <a:t>Less Than Full Time (LTFT)</a:t>
            </a:r>
          </a:p>
          <a:p>
            <a:endParaRPr lang="en-GB" sz="2000"/>
          </a:p>
          <a:p>
            <a:pPr marL="0" indent="0">
              <a:spcBef>
                <a:spcPts val="0"/>
              </a:spcBef>
              <a:buNone/>
            </a:pPr>
            <a:r>
              <a:rPr lang="en-US" sz="2800"/>
              <a:t>There is the option to train flexibly, with an eligibility criteria and application process to follow. </a:t>
            </a:r>
            <a:br>
              <a:rPr lang="en-US" sz="2800"/>
            </a:br>
            <a:endParaRPr lang="en-US" sz="2800"/>
          </a:p>
          <a:p>
            <a:pPr marL="0" indent="0">
              <a:spcBef>
                <a:spcPts val="0"/>
              </a:spcBef>
              <a:buNone/>
            </a:pPr>
            <a:r>
              <a:rPr lang="en-GB" sz="2800">
                <a:latin typeface="Arial" panose="020B0604020202020204" pitchFamily="34" charset="0"/>
                <a:ea typeface="Calibri" panose="020F0502020204030204" pitchFamily="34" charset="0"/>
                <a:cs typeface="Times New Roman" panose="02020603050405020304" pitchFamily="18" charset="0"/>
              </a:rPr>
              <a:t>Now has 2 windows in which you need to apply, with an August or February start date.  The period of LTFT must last a rotation period and cannot commence or finish mid-way through a rotation.</a:t>
            </a:r>
            <a:br>
              <a:rPr lang="en-GB" sz="2800">
                <a:latin typeface="Arial" panose="020B0604020202020204" pitchFamily="34" charset="0"/>
                <a:ea typeface="Calibri" panose="020F0502020204030204" pitchFamily="34" charset="0"/>
                <a:cs typeface="Times New Roman" panose="02020603050405020304" pitchFamily="18" charset="0"/>
              </a:rPr>
            </a:br>
            <a:endParaRPr lang="en-GB" sz="2800">
              <a:latin typeface="Arial" panose="020B0604020202020204" pitchFamily="34" charset="0"/>
              <a:ea typeface="Calibri" panose="020F0502020204030204" pitchFamily="34" charset="0"/>
              <a:cs typeface="Times New Roman" panose="02020603050405020304" pitchFamily="18" charset="0"/>
            </a:endParaRPr>
          </a:p>
          <a:p>
            <a:pPr marL="0" indent="0">
              <a:spcBef>
                <a:spcPts val="0"/>
              </a:spcBef>
              <a:buNone/>
            </a:pPr>
            <a:r>
              <a:rPr lang="en-US" sz="2800"/>
              <a:t>Can reduce your hours to between 50% and 80%. </a:t>
            </a:r>
            <a:br>
              <a:rPr lang="en-US" sz="2800"/>
            </a:br>
            <a:endParaRPr lang="en-US" sz="2800">
              <a:cs typeface="Arial"/>
            </a:endParaRPr>
          </a:p>
          <a:p>
            <a:pPr marL="0" indent="0">
              <a:spcBef>
                <a:spcPts val="0"/>
              </a:spcBef>
              <a:buNone/>
            </a:pPr>
            <a:r>
              <a:rPr lang="en-US" sz="2800" b="1"/>
              <a:t>Only when confirmation has been received from the LTFT Team will your change in hours be approved.  </a:t>
            </a:r>
          </a:p>
          <a:p>
            <a:pPr marL="0" indent="0">
              <a:spcBef>
                <a:spcPts val="0"/>
              </a:spcBef>
              <a:buNone/>
            </a:pPr>
            <a:endParaRPr lang="en-GB" sz="2800"/>
          </a:p>
          <a:p>
            <a:pPr marL="0" indent="0">
              <a:spcBef>
                <a:spcPts val="0"/>
              </a:spcBef>
              <a:buNone/>
            </a:pPr>
            <a:r>
              <a:rPr lang="en-GB" sz="2800"/>
              <a:t>Working LTFT will affect your progression and rotation dates.</a:t>
            </a:r>
          </a:p>
          <a:p>
            <a:br>
              <a:rPr lang="en-US" sz="2800" b="1"/>
            </a:br>
            <a:r>
              <a:rPr lang="en-US" sz="2800" b="1"/>
              <a:t>Enquiries to the LTFT Team: </a:t>
            </a:r>
            <a:r>
              <a:rPr lang="en-GB" sz="2900" u="sng">
                <a:solidFill>
                  <a:srgbClr val="0563C1"/>
                </a:solidFill>
                <a:effectLst/>
                <a:latin typeface="Arial" panose="020B0604020202020204" pitchFamily="34" charset="0"/>
                <a:ea typeface="Calibri" panose="020F0502020204030204" pitchFamily="34" charset="0"/>
                <a:hlinkClick r:id="rId3"/>
              </a:rPr>
              <a:t>england.ltft.nw@nhs.net</a:t>
            </a:r>
            <a:endParaRPr lang="en-GB" sz="2900">
              <a:effectLst/>
              <a:latin typeface="Calibri" panose="020F0502020204030204" pitchFamily="34" charset="0"/>
              <a:ea typeface="Calibri" panose="020F0502020204030204" pitchFamily="34" charset="0"/>
            </a:endParaRPr>
          </a:p>
          <a:p>
            <a:pPr marL="0" indent="0">
              <a:spcBef>
                <a:spcPts val="0"/>
              </a:spcBef>
              <a:buNone/>
            </a:pPr>
            <a:endParaRPr lang="en-GB" sz="2400"/>
          </a:p>
          <a:p>
            <a:endParaRPr lang="en-GB" sz="2400"/>
          </a:p>
        </p:txBody>
      </p:sp>
    </p:spTree>
    <p:extLst>
      <p:ext uri="{BB962C8B-B14F-4D97-AF65-F5344CB8AC3E}">
        <p14:creationId xmlns:p14="http://schemas.microsoft.com/office/powerpoint/2010/main" val="459543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ormAutofit fontScale="90000"/>
          </a:bodyPr>
          <a:lstStyle/>
          <a:p>
            <a:r>
              <a:rPr lang="en-GB">
                <a:solidFill>
                  <a:schemeClr val="bg2"/>
                </a:solidFill>
              </a:rPr>
              <a:t>NHSE NW Policies &amp; Procedures</a:t>
            </a:r>
            <a:br>
              <a:rPr lang="en-GB" sz="3200">
                <a:solidFill>
                  <a:schemeClr val="bg2"/>
                </a:solidFill>
              </a:rPr>
            </a:br>
            <a:endParaRPr lang="en-GB" sz="3200">
              <a:solidFill>
                <a:schemeClr val="bg2"/>
              </a:solidFill>
            </a:endParaRP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215957"/>
            <a:ext cx="11328000" cy="5012042"/>
          </a:xfrm>
        </p:spPr>
        <p:txBody>
          <a:bodyPr>
            <a:normAutofit lnSpcReduction="10000"/>
          </a:bodyPr>
          <a:lstStyle/>
          <a:p>
            <a:r>
              <a:rPr lang="en-GB" sz="2800" b="1">
                <a:solidFill>
                  <a:schemeClr val="accent5">
                    <a:lumMod val="75000"/>
                  </a:schemeClr>
                </a:solidFill>
              </a:rPr>
              <a:t>Revalidation</a:t>
            </a:r>
          </a:p>
          <a:p>
            <a:endParaRPr lang="en-GB" sz="2100"/>
          </a:p>
          <a:p>
            <a:r>
              <a:rPr lang="en-US" sz="2100">
                <a:cs typeface="Times New Roman"/>
              </a:rPr>
              <a:t>Part of ARCP process and every 5 years, most will</a:t>
            </a:r>
            <a:r>
              <a:rPr lang="en-US" sz="2100" kern="1200">
                <a:effectLst/>
                <a:ea typeface="Times New Roman" panose="02020603050405020304" pitchFamily="18" charset="0"/>
                <a:cs typeface="Times New Roman" panose="02020603050405020304" pitchFamily="18" charset="0"/>
              </a:rPr>
              <a:t> revalidate at CCT, some may revalidate part way through training dependent on the date they have been given by the GMC.</a:t>
            </a:r>
            <a:endParaRPr lang="en-GB" sz="2100">
              <a:effectLst/>
              <a:ea typeface="Calibri" panose="020F0502020204030204" pitchFamily="34" charset="0"/>
              <a:cs typeface="Times New Roman" panose="02020603050405020304" pitchFamily="18" charset="0"/>
            </a:endParaRPr>
          </a:p>
          <a:p>
            <a:endParaRPr lang="en-US" sz="2100">
              <a:cs typeface="Times New Roman"/>
            </a:endParaRPr>
          </a:p>
          <a:p>
            <a:r>
              <a:rPr lang="en-US" sz="2100">
                <a:cs typeface="Times New Roman"/>
              </a:rPr>
              <a:t>Information formed by Form R, LEO &amp; Host Trust, Trainer’s Report</a:t>
            </a:r>
          </a:p>
          <a:p>
            <a:endParaRPr lang="en-US" sz="2100">
              <a:cs typeface="Times New Roman"/>
            </a:endParaRPr>
          </a:p>
          <a:p>
            <a:r>
              <a:rPr lang="en-US" sz="2100">
                <a:cs typeface="Times New Roman"/>
              </a:rPr>
              <a:t>Will be revalidated with either causes of concern, or no known causes of concern</a:t>
            </a:r>
          </a:p>
          <a:p>
            <a:endParaRPr lang="en-US" sz="2100">
              <a:cs typeface="Times New Roman"/>
            </a:endParaRPr>
          </a:p>
          <a:p>
            <a:r>
              <a:rPr lang="en-US" sz="2100">
                <a:cs typeface="Times New Roman"/>
              </a:rPr>
              <a:t>Roisin Haslett is the Postgraduate Dean and your Responsible Officer, </a:t>
            </a:r>
            <a:r>
              <a:rPr lang="en-GB" sz="2000"/>
              <a:t>NHSENW</a:t>
            </a:r>
            <a:r>
              <a:rPr lang="en-US" sz="2100">
                <a:cs typeface="Times New Roman"/>
              </a:rPr>
              <a:t> is your designated body.</a:t>
            </a:r>
          </a:p>
          <a:p>
            <a:endParaRPr lang="en-US" sz="2100">
              <a:solidFill>
                <a:schemeClr val="bg2">
                  <a:lumMod val="25000"/>
                </a:schemeClr>
              </a:solidFill>
              <a:cs typeface="Times New Roman"/>
            </a:endParaRPr>
          </a:p>
          <a:p>
            <a:r>
              <a:rPr lang="en-US" sz="2100">
                <a:solidFill>
                  <a:schemeClr val="bg2">
                    <a:lumMod val="25000"/>
                  </a:schemeClr>
                </a:solidFill>
                <a:cs typeface="Times New Roman"/>
                <a:hlinkClick r:id="rId3"/>
              </a:rPr>
              <a:t>https://www.nwpgmd.nhs.uk/revalidation</a:t>
            </a:r>
            <a:r>
              <a:rPr lang="en-US" sz="2100">
                <a:solidFill>
                  <a:schemeClr val="bg2">
                    <a:lumMod val="25000"/>
                  </a:schemeClr>
                </a:solidFill>
                <a:cs typeface="Times New Roman"/>
              </a:rPr>
              <a:t>   </a:t>
            </a:r>
          </a:p>
          <a:p>
            <a:endParaRPr lang="en-GB" sz="2400"/>
          </a:p>
          <a:p>
            <a:endParaRPr lang="en-GB" sz="2400"/>
          </a:p>
        </p:txBody>
      </p:sp>
    </p:spTree>
    <p:extLst>
      <p:ext uri="{BB962C8B-B14F-4D97-AF65-F5344CB8AC3E}">
        <p14:creationId xmlns:p14="http://schemas.microsoft.com/office/powerpoint/2010/main" val="3468157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290434"/>
            <a:ext cx="9807836" cy="4901558"/>
          </a:xfrm>
        </p:spPr>
        <p:txBody>
          <a:bodyPr vert="horz" lIns="0" tIns="0" rIns="0" bIns="0" numCol="2" spcCol="432000" rtlCol="0" anchor="t">
            <a:normAutofit/>
          </a:bodyPr>
          <a:lstStyle/>
          <a:p>
            <a:pPr>
              <a:lnSpc>
                <a:spcPct val="90000"/>
              </a:lnSpc>
            </a:pPr>
            <a:r>
              <a:rPr lang="en-GB" sz="1500" b="1" dirty="0"/>
              <a:t>The LEO is Mersey &amp; West Lancashire Teaching Hospitals:  </a:t>
            </a:r>
            <a:r>
              <a:rPr lang="en-US" sz="1500" dirty="0">
                <a:hlinkClick r:id="rId3">
                  <a:extLst>
                    <a:ext uri="{A12FA001-AC4F-418D-AE19-62706E023703}">
                      <ahyp:hlinkClr xmlns:ahyp="http://schemas.microsoft.com/office/drawing/2018/hyperlinkcolor" val="tx"/>
                    </a:ext>
                  </a:extLst>
                </a:hlinkClick>
              </a:rPr>
              <a:t> </a:t>
            </a:r>
            <a:r>
              <a:rPr lang="en-US" sz="1500" b="1" dirty="0">
                <a:hlinkClick r:id="rId3">
                  <a:extLst>
                    <a:ext uri="{A12FA001-AC4F-418D-AE19-62706E023703}">
                      <ahyp:hlinkClr xmlns:ahyp="http://schemas.microsoft.com/office/drawing/2018/hyperlinkcolor" val="tx"/>
                    </a:ext>
                  </a:extLst>
                </a:hlinkClick>
              </a:rPr>
              <a:t>Lead.employer@sthk.nhs.uk</a:t>
            </a:r>
            <a:endParaRPr lang="en-US" sz="1500" b="1" dirty="0"/>
          </a:p>
          <a:p>
            <a:pPr algn="just">
              <a:lnSpc>
                <a:spcPct val="90000"/>
              </a:lnSpc>
            </a:pPr>
            <a:endParaRPr lang="en-GB" sz="1500">
              <a:effectLst/>
              <a:cs typeface="Arial" panose="020B0604020202020204"/>
            </a:endParaRPr>
          </a:p>
          <a:p>
            <a:pPr marL="0" indent="0">
              <a:lnSpc>
                <a:spcPct val="90000"/>
              </a:lnSpc>
              <a:buFont typeface="Arial" panose="020B0604020202020204" pitchFamily="34" charset="0"/>
              <a:buNone/>
            </a:pPr>
            <a:r>
              <a:rPr lang="en-US" sz="1500" dirty="0"/>
              <a:t>LEO deals with all enquiries regarding:</a:t>
            </a:r>
            <a:endParaRPr lang="en-US" sz="1500" dirty="0">
              <a:cs typeface="Arial"/>
            </a:endParaRPr>
          </a:p>
          <a:p>
            <a:pPr marL="285750" indent="-285750">
              <a:lnSpc>
                <a:spcPct val="90000"/>
              </a:lnSpc>
              <a:buFont typeface="Wingdings" panose="020B0604020202020204" pitchFamily="34" charset="0"/>
              <a:buChar char="Ø"/>
            </a:pPr>
            <a:r>
              <a:rPr lang="en-US" sz="1500" dirty="0"/>
              <a:t>Pay &amp; Banding:  </a:t>
            </a:r>
            <a:r>
              <a:rPr lang="en-US" sz="1500" dirty="0">
                <a:hlinkClick r:id="rId4"/>
              </a:rPr>
              <a:t>leademployerpayroll@merseywestlancs.nhs.uk</a:t>
            </a:r>
            <a:r>
              <a:rPr lang="en-US" sz="1500" dirty="0"/>
              <a:t>  </a:t>
            </a:r>
            <a:endParaRPr lang="en-US" sz="1500" dirty="0">
              <a:cs typeface="Arial" panose="020B0604020202020204"/>
            </a:endParaRPr>
          </a:p>
          <a:p>
            <a:pPr marL="285750" indent="-285750">
              <a:lnSpc>
                <a:spcPct val="90000"/>
              </a:lnSpc>
              <a:buFont typeface="Wingdings" panose="020B0604020202020204" pitchFamily="34" charset="0"/>
              <a:buChar char="Ø"/>
            </a:pPr>
            <a:r>
              <a:rPr lang="en-US" sz="1500" dirty="0"/>
              <a:t>Confirmation of employment </a:t>
            </a:r>
            <a:endParaRPr lang="en-US" sz="1500">
              <a:cs typeface="Arial" panose="020B0604020202020204"/>
            </a:endParaRPr>
          </a:p>
          <a:p>
            <a:pPr marL="285750" indent="-285750">
              <a:lnSpc>
                <a:spcPct val="90000"/>
              </a:lnSpc>
              <a:buFont typeface="Wingdings" panose="020B0604020202020204" pitchFamily="34" charset="0"/>
              <a:buChar char="Ø"/>
            </a:pPr>
            <a:r>
              <a:rPr lang="en-US" sz="1500" dirty="0"/>
              <a:t>Travel expenses </a:t>
            </a:r>
            <a:endParaRPr lang="en-US" sz="1500">
              <a:cs typeface="Arial" panose="020B0604020202020204"/>
            </a:endParaRPr>
          </a:p>
          <a:p>
            <a:pPr marL="285750" indent="-285750">
              <a:lnSpc>
                <a:spcPct val="90000"/>
              </a:lnSpc>
              <a:buFont typeface="Wingdings" panose="020B0604020202020204" pitchFamily="34" charset="0"/>
              <a:buChar char="Ø"/>
            </a:pPr>
            <a:r>
              <a:rPr lang="en-US" sz="1500" dirty="0"/>
              <a:t>Parental leave </a:t>
            </a:r>
            <a:endParaRPr lang="en-US" sz="1500">
              <a:cs typeface="Arial" panose="020B0604020202020204"/>
            </a:endParaRPr>
          </a:p>
          <a:p>
            <a:pPr marL="285750" indent="-285750">
              <a:lnSpc>
                <a:spcPct val="90000"/>
              </a:lnSpc>
              <a:buFont typeface="Wingdings" panose="020B0604020202020204" pitchFamily="34" charset="0"/>
              <a:buChar char="Ø"/>
            </a:pPr>
            <a:r>
              <a:rPr lang="en-US" sz="1500" dirty="0"/>
              <a:t>Annual leave </a:t>
            </a:r>
            <a:endParaRPr lang="en-US" sz="1500">
              <a:cs typeface="Arial" panose="020B0604020202020204"/>
            </a:endParaRPr>
          </a:p>
          <a:p>
            <a:pPr marL="285750" indent="-285750">
              <a:lnSpc>
                <a:spcPct val="90000"/>
              </a:lnSpc>
              <a:buFont typeface="Wingdings" panose="020B0604020202020204" pitchFamily="34" charset="0"/>
              <a:buChar char="Ø"/>
            </a:pPr>
            <a:r>
              <a:rPr lang="en-US" sz="1500" dirty="0"/>
              <a:t>Communication of rotational placements 12 weeks prior to placement start date</a:t>
            </a:r>
            <a:endParaRPr lang="en-US" sz="1500" dirty="0">
              <a:cs typeface="Arial" panose="020B0604020202020204"/>
            </a:endParaRPr>
          </a:p>
          <a:p>
            <a:pPr>
              <a:lnSpc>
                <a:spcPct val="90000"/>
              </a:lnSpc>
            </a:pPr>
            <a:endParaRPr lang="en-GB" sz="1500"/>
          </a:p>
          <a:p>
            <a:pPr>
              <a:lnSpc>
                <a:spcPct val="90000"/>
              </a:lnSpc>
            </a:pPr>
            <a:r>
              <a:rPr lang="en-US" sz="1500" b="1" dirty="0"/>
              <a:t>Click this </a:t>
            </a:r>
            <a:r>
              <a:rPr lang="en-US" sz="1500" b="1" dirty="0">
                <a:highlight>
                  <a:srgbClr val="FFFF00"/>
                </a:highlight>
                <a:hlinkClick r:id="rId5">
                  <a:extLst>
                    <a:ext uri="{A12FA001-AC4F-418D-AE19-62706E023703}">
                      <ahyp:hlinkClr xmlns:ahyp="http://schemas.microsoft.com/office/drawing/2018/hyperlinkcolor" val="tx"/>
                    </a:ext>
                  </a:extLst>
                </a:hlinkClick>
              </a:rPr>
              <a:t>link</a:t>
            </a:r>
            <a:r>
              <a:rPr lang="en-US" sz="1500" b="1" dirty="0"/>
              <a:t> to view the Lead Employer Website and new starter video</a:t>
            </a:r>
            <a:endParaRPr lang="en-GB" sz="1500" b="1" dirty="0"/>
          </a:p>
          <a:p>
            <a:pPr>
              <a:lnSpc>
                <a:spcPct val="90000"/>
              </a:lnSpc>
            </a:pPr>
            <a:endParaRPr lang="en-GB" sz="1500"/>
          </a:p>
        </p:txBody>
      </p:sp>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chor="ctr">
            <a:normAutofit/>
          </a:bodyPr>
          <a:lstStyle/>
          <a:p>
            <a:r>
              <a:rPr lang="en-GB" sz="3100"/>
              <a:t>Lead Employer Organisation (LEO)</a:t>
            </a:r>
            <a:br>
              <a:rPr lang="en-GB" sz="3100"/>
            </a:br>
            <a:endParaRPr lang="en-GB" sz="3100"/>
          </a:p>
        </p:txBody>
      </p:sp>
      <p:pic>
        <p:nvPicPr>
          <p:cNvPr id="3" name="Picture 2">
            <a:extLst>
              <a:ext uri="{FF2B5EF4-FFF2-40B4-BE49-F238E27FC236}">
                <a16:creationId xmlns:a16="http://schemas.microsoft.com/office/drawing/2014/main" id="{F1112CCC-54AC-DC0B-D7D9-1401F60328EB}"/>
              </a:ext>
            </a:extLst>
          </p:cNvPr>
          <p:cNvPicPr>
            <a:picLocks noChangeAspect="1"/>
          </p:cNvPicPr>
          <p:nvPr/>
        </p:nvPicPr>
        <p:blipFill>
          <a:blip r:embed="rId6"/>
          <a:stretch>
            <a:fillRect/>
          </a:stretch>
        </p:blipFill>
        <p:spPr>
          <a:xfrm>
            <a:off x="8582865" y="2756086"/>
            <a:ext cx="3318623" cy="1984563"/>
          </a:xfrm>
          <a:prstGeom prst="rect">
            <a:avLst/>
          </a:prstGeom>
        </p:spPr>
      </p:pic>
    </p:spTree>
    <p:extLst>
      <p:ext uri="{BB962C8B-B14F-4D97-AF65-F5344CB8AC3E}">
        <p14:creationId xmlns:p14="http://schemas.microsoft.com/office/powerpoint/2010/main" val="2673744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ormAutofit fontScale="90000"/>
          </a:bodyPr>
          <a:lstStyle/>
          <a:p>
            <a:r>
              <a:rPr lang="en-GB">
                <a:solidFill>
                  <a:schemeClr val="bg2"/>
                </a:solidFill>
              </a:rPr>
              <a:t>NHS England</a:t>
            </a:r>
            <a:br>
              <a:rPr lang="en-GB">
                <a:solidFill>
                  <a:schemeClr val="bg2"/>
                </a:solidFill>
              </a:rPr>
            </a:br>
            <a:r>
              <a:rPr lang="en-GB">
                <a:solidFill>
                  <a:schemeClr val="bg2"/>
                </a:solidFill>
              </a:rPr>
              <a:t>(working across the north west)</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305540" y="1540389"/>
            <a:ext cx="11088000" cy="4113678"/>
          </a:xfrm>
        </p:spPr>
        <p:txBody>
          <a:bodyPr vert="horz" lIns="0" tIns="0" rIns="0" bIns="0" rtlCol="0" anchor="t">
            <a:normAutofit fontScale="92500" lnSpcReduction="10000"/>
          </a:bodyPr>
          <a:lstStyle/>
          <a:p>
            <a:r>
              <a:rPr lang="en-GB" sz="2400" dirty="0"/>
              <a:t>At NHSE, </a:t>
            </a:r>
            <a:r>
              <a:rPr lang="en-GB" sz="2400" dirty="0">
                <a:solidFill>
                  <a:srgbClr val="425563"/>
                </a:solidFill>
              </a:rPr>
              <a:t>our</a:t>
            </a:r>
            <a:r>
              <a:rPr lang="en-GB" sz="2400" dirty="0"/>
              <a:t> purpose as part of the NHS, is to work with partners to plan, recruit, educate and train the health workforce.  </a:t>
            </a:r>
          </a:p>
          <a:p>
            <a:endParaRPr lang="en-GB" sz="2400" dirty="0"/>
          </a:p>
          <a:p>
            <a:r>
              <a:rPr lang="en-GB" sz="2400" dirty="0"/>
              <a:t>We have responsibility for over 7,000 Resident Doctors</a:t>
            </a:r>
            <a:endParaRPr lang="en-GB" sz="2400" dirty="0">
              <a:cs typeface="Arial"/>
            </a:endParaRPr>
          </a:p>
          <a:p>
            <a:endParaRPr lang="en-GB" sz="2400" dirty="0"/>
          </a:p>
          <a:p>
            <a:r>
              <a:rPr lang="en-GB" sz="2400" dirty="0"/>
              <a:t>Our Priority – to ensure that our doctors are confident in providing high quality patient care, supported by excellent trainers.</a:t>
            </a:r>
          </a:p>
          <a:p>
            <a:endParaRPr lang="en-GB" sz="2400" dirty="0"/>
          </a:p>
          <a:p>
            <a:r>
              <a:rPr lang="en-GB" sz="2400" dirty="0"/>
              <a:t>Dr Roisin Haslett is the Postgraduate Dean </a:t>
            </a:r>
            <a:r>
              <a:rPr lang="en-GB" sz="2400" dirty="0">
                <a:solidFill>
                  <a:schemeClr val="accent3">
                    <a:lumMod val="50000"/>
                  </a:schemeClr>
                </a:solidFill>
              </a:rPr>
              <a:t>an</a:t>
            </a:r>
            <a:r>
              <a:rPr lang="en-GB" sz="2400" dirty="0"/>
              <a:t>d your Responsible Officer.</a:t>
            </a:r>
          </a:p>
          <a:p>
            <a:endParaRPr lang="en-GB" sz="2400" dirty="0">
              <a:solidFill>
                <a:schemeClr val="accent3">
                  <a:lumMod val="50000"/>
                </a:schemeClr>
              </a:solidFill>
            </a:endParaRPr>
          </a:p>
          <a:p>
            <a:r>
              <a:rPr lang="en-US" sz="2400" b="0" i="0" dirty="0">
                <a:solidFill>
                  <a:schemeClr val="accent3">
                    <a:lumMod val="50000"/>
                  </a:schemeClr>
                </a:solidFill>
                <a:effectLst/>
              </a:rPr>
              <a:t>Dr </a:t>
            </a:r>
            <a:r>
              <a:rPr lang="en-US" sz="2400" dirty="0">
                <a:solidFill>
                  <a:schemeClr val="accent3">
                    <a:lumMod val="50000"/>
                  </a:schemeClr>
                </a:solidFill>
              </a:rPr>
              <a:t>Sameer Misra</a:t>
            </a:r>
            <a:r>
              <a:rPr lang="en-US" sz="2400" b="0" i="0" dirty="0">
                <a:solidFill>
                  <a:schemeClr val="accent3">
                    <a:lumMod val="50000"/>
                  </a:schemeClr>
                </a:solidFill>
                <a:effectLst/>
              </a:rPr>
              <a:t> is the Associate Dean for Psychiatry.</a:t>
            </a:r>
            <a:endParaRPr lang="en-GB" sz="2400" dirty="0">
              <a:solidFill>
                <a:schemeClr val="accent3">
                  <a:lumMod val="50000"/>
                </a:schemeClr>
              </a:solidFill>
            </a:endParaRPr>
          </a:p>
          <a:p>
            <a:endParaRPr lang="en-GB" sz="2400" dirty="0"/>
          </a:p>
          <a:p>
            <a:endParaRPr lang="en-GB" sz="2400" dirty="0"/>
          </a:p>
        </p:txBody>
      </p:sp>
    </p:spTree>
    <p:extLst>
      <p:ext uri="{BB962C8B-B14F-4D97-AF65-F5344CB8AC3E}">
        <p14:creationId xmlns:p14="http://schemas.microsoft.com/office/powerpoint/2010/main" val="3418343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ormAutofit fontScale="90000"/>
          </a:bodyPr>
          <a:lstStyle/>
          <a:p>
            <a:r>
              <a:rPr lang="en-GB" dirty="0">
                <a:solidFill>
                  <a:schemeClr val="bg2"/>
                </a:solidFill>
              </a:rPr>
              <a:t>How Can </a:t>
            </a:r>
            <a:r>
              <a:rPr lang="en-GB" u="sng" dirty="0">
                <a:solidFill>
                  <a:schemeClr val="bg2"/>
                </a:solidFill>
              </a:rPr>
              <a:t>You</a:t>
            </a:r>
            <a:r>
              <a:rPr lang="en-GB" dirty="0">
                <a:solidFill>
                  <a:schemeClr val="bg2"/>
                </a:solidFill>
              </a:rPr>
              <a:t> Help?</a:t>
            </a:r>
            <a:br>
              <a:rPr lang="en-GB" sz="3200" dirty="0"/>
            </a:br>
            <a:endParaRPr lang="en-GB" sz="3200">
              <a:solidFill>
                <a:schemeClr val="bg2"/>
              </a:solidFill>
            </a:endParaRP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215957"/>
            <a:ext cx="11088000" cy="5012042"/>
          </a:xfrm>
        </p:spPr>
        <p:txBody>
          <a:bodyPr>
            <a:normAutofit/>
          </a:bodyPr>
          <a:lstStyle/>
          <a:p>
            <a:pPr marL="342900" indent="-342900">
              <a:buFont typeface="Arial" panose="020B0604020202020204" pitchFamily="34" charset="0"/>
              <a:buChar char="•"/>
            </a:pPr>
            <a:r>
              <a:rPr lang="en-GB" b="1"/>
              <a:t>Form R</a:t>
            </a:r>
            <a:r>
              <a:rPr lang="en-GB"/>
              <a:t>: please complete as at the start of training and every ARCP Panel as this is required for revalidation</a:t>
            </a:r>
          </a:p>
          <a:p>
            <a:endParaRPr lang="en-GB"/>
          </a:p>
          <a:p>
            <a:pPr marL="342900" indent="-342900">
              <a:buFont typeface="Arial" panose="020B0604020202020204" pitchFamily="34" charset="0"/>
              <a:buChar char="•"/>
            </a:pPr>
            <a:r>
              <a:rPr lang="en-GB" b="1"/>
              <a:t>E-Portfolio</a:t>
            </a:r>
            <a:r>
              <a:rPr lang="en-GB"/>
              <a:t>: make sure this is up to date and well organised, and you sign ARCP forms</a:t>
            </a:r>
          </a:p>
          <a:p>
            <a:endParaRPr lang="en-GB"/>
          </a:p>
          <a:p>
            <a:pPr marL="342900" indent="-342900">
              <a:buFont typeface="Arial" panose="020B0604020202020204" pitchFamily="34" charset="0"/>
              <a:buChar char="•"/>
            </a:pPr>
            <a:r>
              <a:rPr lang="en-GB" b="1"/>
              <a:t>Personal details</a:t>
            </a:r>
            <a:r>
              <a:rPr lang="en-GB"/>
              <a:t>: You can now update your personal details on TIS Self Service if you amend your email address can you please also inform the Team of the change.</a:t>
            </a:r>
          </a:p>
          <a:p>
            <a:pPr marL="342900" indent="-342900">
              <a:buFont typeface="Arial" panose="020B0604020202020204" pitchFamily="34" charset="0"/>
              <a:buChar char="•"/>
            </a:pPr>
            <a:endParaRPr lang="en-GB"/>
          </a:p>
          <a:p>
            <a:pPr marL="342900" indent="-342900">
              <a:buFont typeface="Arial" panose="020B0604020202020204" pitchFamily="34" charset="0"/>
              <a:buChar char="•"/>
            </a:pPr>
            <a:r>
              <a:rPr lang="en-GB" b="1"/>
              <a:t>ARCP guidance</a:t>
            </a:r>
            <a:r>
              <a:rPr lang="en-GB"/>
              <a:t>: please read and follow the guidance and curriculum. </a:t>
            </a:r>
          </a:p>
          <a:p>
            <a:endParaRPr lang="en-GB" sz="2400"/>
          </a:p>
        </p:txBody>
      </p:sp>
    </p:spTree>
    <p:extLst>
      <p:ext uri="{BB962C8B-B14F-4D97-AF65-F5344CB8AC3E}">
        <p14:creationId xmlns:p14="http://schemas.microsoft.com/office/powerpoint/2010/main" val="143358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92A14-86DD-09E2-5735-404F0A8F0458}"/>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C3F7F6F3-26BE-452F-5194-0A279A67B6E3}"/>
              </a:ext>
            </a:extLst>
          </p:cNvPr>
          <p:cNvSpPr>
            <a:spLocks noGrp="1"/>
          </p:cNvSpPr>
          <p:nvPr>
            <p:ph type="title"/>
          </p:nvPr>
        </p:nvSpPr>
        <p:spPr>
          <a:xfrm>
            <a:off x="432000" y="432000"/>
            <a:ext cx="11404154" cy="865186"/>
          </a:xfrm>
        </p:spPr>
        <p:txBody>
          <a:bodyPr>
            <a:normAutofit fontScale="90000"/>
          </a:bodyPr>
          <a:lstStyle/>
          <a:p>
            <a:r>
              <a:rPr lang="en-GB" sz="3200" dirty="0">
                <a:solidFill>
                  <a:schemeClr val="bg2"/>
                </a:solidFill>
              </a:rPr>
              <a:t>Useful sites </a:t>
            </a:r>
            <a:br>
              <a:rPr lang="en-GB" sz="3200" dirty="0"/>
            </a:br>
            <a:endParaRPr lang="en-GB" sz="3200">
              <a:solidFill>
                <a:schemeClr val="bg2"/>
              </a:solidFill>
            </a:endParaRPr>
          </a:p>
        </p:txBody>
      </p:sp>
      <p:sp>
        <p:nvSpPr>
          <p:cNvPr id="5" name="Content Placeholder 4">
            <a:extLst>
              <a:ext uri="{FF2B5EF4-FFF2-40B4-BE49-F238E27FC236}">
                <a16:creationId xmlns:a16="http://schemas.microsoft.com/office/drawing/2014/main" id="{76D73F02-384E-1CD9-1529-9CC055CAF214}"/>
              </a:ext>
            </a:extLst>
          </p:cNvPr>
          <p:cNvSpPr>
            <a:spLocks noGrp="1"/>
          </p:cNvSpPr>
          <p:nvPr>
            <p:ph idx="1"/>
          </p:nvPr>
        </p:nvSpPr>
        <p:spPr>
          <a:xfrm>
            <a:off x="432000" y="1215957"/>
            <a:ext cx="11088000" cy="5012042"/>
          </a:xfrm>
        </p:spPr>
        <p:txBody>
          <a:bodyPr vert="horz" lIns="0" tIns="0" rIns="0" bIns="0" rtlCol="0" anchor="t">
            <a:normAutofit/>
          </a:bodyPr>
          <a:lstStyle/>
          <a:p>
            <a:pPr marL="342900" indent="-342900">
              <a:buFont typeface="Arial" panose="020B0604020202020204" pitchFamily="34" charset="0"/>
              <a:buChar char="•"/>
            </a:pPr>
            <a:endParaRPr lang="en-GB" dirty="0">
              <a:cs typeface="Arial"/>
            </a:endParaRPr>
          </a:p>
          <a:p>
            <a:endParaRPr lang="en-GB" sz="2400"/>
          </a:p>
        </p:txBody>
      </p:sp>
    </p:spTree>
    <p:extLst>
      <p:ext uri="{BB962C8B-B14F-4D97-AF65-F5344CB8AC3E}">
        <p14:creationId xmlns:p14="http://schemas.microsoft.com/office/powerpoint/2010/main" val="40274305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46A68-11EF-659B-EB64-32CDE1A4AC2A}"/>
            </a:ext>
          </a:extLst>
        </p:cNvPr>
        <p:cNvGrpSpPr/>
        <p:nvPr/>
      </p:nvGrpSpPr>
      <p:grpSpPr>
        <a:xfrm>
          <a:off x="0" y="0"/>
          <a:ext cx="0" cy="0"/>
          <a:chOff x="0" y="0"/>
          <a:chExt cx="0" cy="0"/>
        </a:xfrm>
      </p:grpSpPr>
      <p:pic>
        <p:nvPicPr>
          <p:cNvPr id="4" name="Picture 3" descr="A qr code on a blue background&#10;&#10;AI-generated content may be incorrect.">
            <a:extLst>
              <a:ext uri="{FF2B5EF4-FFF2-40B4-BE49-F238E27FC236}">
                <a16:creationId xmlns:a16="http://schemas.microsoft.com/office/drawing/2014/main" id="{93113BA9-6B0A-079A-618D-C86EDC6F9760}"/>
              </a:ext>
            </a:extLst>
          </p:cNvPr>
          <p:cNvPicPr>
            <a:picLocks noChangeAspect="1"/>
          </p:cNvPicPr>
          <p:nvPr/>
        </p:nvPicPr>
        <p:blipFill>
          <a:blip r:embed="rId3"/>
          <a:stretch>
            <a:fillRect/>
          </a:stretch>
        </p:blipFill>
        <p:spPr>
          <a:xfrm>
            <a:off x="6006353" y="381000"/>
            <a:ext cx="6096000" cy="6096000"/>
          </a:xfrm>
          <a:prstGeom prst="rect">
            <a:avLst/>
          </a:prstGeom>
          <a:noFill/>
        </p:spPr>
      </p:pic>
      <p:sp>
        <p:nvSpPr>
          <p:cNvPr id="10" name="Text Placeholder 2">
            <a:extLst>
              <a:ext uri="{FF2B5EF4-FFF2-40B4-BE49-F238E27FC236}">
                <a16:creationId xmlns:a16="http://schemas.microsoft.com/office/drawing/2014/main" id="{72F87A1E-FCB2-D263-CF3E-62B05D39A559}"/>
              </a:ext>
            </a:extLst>
          </p:cNvPr>
          <p:cNvSpPr>
            <a:spLocks noGrp="1"/>
          </p:cNvSpPr>
          <p:nvPr>
            <p:ph type="body" sz="quarter" idx="13"/>
          </p:nvPr>
        </p:nvSpPr>
        <p:spPr>
          <a:xfrm>
            <a:off x="1097070" y="376526"/>
            <a:ext cx="3890150" cy="896938"/>
          </a:xfrm>
        </p:spPr>
        <p:txBody>
          <a:bodyPr vert="horz" lIns="0" tIns="0" rIns="0" bIns="0" rtlCol="0" anchor="t">
            <a:normAutofit/>
          </a:bodyPr>
          <a:lstStyle/>
          <a:p>
            <a:r>
              <a:rPr lang="en-US" sz="3200" b="1" dirty="0">
                <a:solidFill>
                  <a:schemeClr val="accent1">
                    <a:lumMod val="60000"/>
                    <a:lumOff val="40000"/>
                  </a:schemeClr>
                </a:solidFill>
                <a:cs typeface="Arial"/>
              </a:rPr>
              <a:t>HAVE YOU BEEN LISTENING QUIZ</a:t>
            </a:r>
            <a:r>
              <a:rPr lang="en-US" dirty="0">
                <a:cs typeface="Arial"/>
              </a:rPr>
              <a:t> </a:t>
            </a:r>
          </a:p>
        </p:txBody>
      </p:sp>
      <p:sp>
        <p:nvSpPr>
          <p:cNvPr id="5" name="Content Placeholder 4">
            <a:extLst>
              <a:ext uri="{FF2B5EF4-FFF2-40B4-BE49-F238E27FC236}">
                <a16:creationId xmlns:a16="http://schemas.microsoft.com/office/drawing/2014/main" id="{E849F4D8-5892-3E13-0770-84AEB0027214}"/>
              </a:ext>
            </a:extLst>
          </p:cNvPr>
          <p:cNvSpPr>
            <a:spLocks noGrp="1"/>
          </p:cNvSpPr>
          <p:nvPr>
            <p:ph type="body" sz="quarter" idx="14"/>
          </p:nvPr>
        </p:nvSpPr>
        <p:spPr>
          <a:xfrm>
            <a:off x="891916" y="1917290"/>
            <a:ext cx="5685561" cy="1566322"/>
          </a:xfrm>
        </p:spPr>
        <p:txBody>
          <a:bodyPr vert="horz" lIns="0" tIns="0" rIns="0" bIns="0" rtlCol="0">
            <a:normAutofit/>
          </a:bodyPr>
          <a:lstStyle/>
          <a:p>
            <a:pPr marL="342900" indent="-342900">
              <a:buFont typeface="Arial" panose="020B0604020202020204" pitchFamily="34" charset="0"/>
              <a:buChar char="•"/>
            </a:pPr>
            <a:endParaRPr lang="en-GB"/>
          </a:p>
          <a:p>
            <a:endParaRPr lang="en-GB"/>
          </a:p>
        </p:txBody>
      </p:sp>
      <p:pic>
        <p:nvPicPr>
          <p:cNvPr id="7" name="Picture 6">
            <a:extLst>
              <a:ext uri="{FF2B5EF4-FFF2-40B4-BE49-F238E27FC236}">
                <a16:creationId xmlns:a16="http://schemas.microsoft.com/office/drawing/2014/main" id="{9B4DE7BD-85CB-B70F-CBBA-51B3F03BC011}"/>
              </a:ext>
            </a:extLst>
          </p:cNvPr>
          <p:cNvPicPr>
            <a:picLocks noChangeAspect="1"/>
          </p:cNvPicPr>
          <p:nvPr/>
        </p:nvPicPr>
        <p:blipFill>
          <a:blip r:embed="rId4"/>
          <a:stretch>
            <a:fillRect/>
          </a:stretch>
        </p:blipFill>
        <p:spPr>
          <a:xfrm>
            <a:off x="299974" y="2156989"/>
            <a:ext cx="4682334" cy="313506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9316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56E7-901A-E911-055C-25A84B999CE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a:t>End slide</a:t>
            </a:r>
          </a:p>
        </p:txBody>
      </p:sp>
    </p:spTree>
    <p:extLst>
      <p:ext uri="{BB962C8B-B14F-4D97-AF65-F5344CB8AC3E}">
        <p14:creationId xmlns:p14="http://schemas.microsoft.com/office/powerpoint/2010/main" val="36468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235970" y="-218872"/>
            <a:ext cx="11483549" cy="3277540"/>
          </a:xfrm>
        </p:spPr>
        <p:txBody>
          <a:bodyPr>
            <a:normAutofit/>
          </a:bodyPr>
          <a:lstStyle/>
          <a:p>
            <a:pPr algn="l" rtl="0" fontAlgn="base"/>
            <a:r>
              <a:rPr lang="en-GB" sz="2400" dirty="0">
                <a:solidFill>
                  <a:schemeClr val="bg2"/>
                </a:solidFill>
              </a:rPr>
              <a:t>School of Psychiatry Overview</a:t>
            </a:r>
            <a:br>
              <a:rPr lang="en-GB" sz="1800" dirty="0">
                <a:solidFill>
                  <a:schemeClr val="bg2"/>
                </a:solidFill>
              </a:rPr>
            </a:br>
            <a:r>
              <a:rPr lang="en-GB" sz="1800" b="0" i="0" u="none" strike="noStrike" dirty="0">
                <a:solidFill>
                  <a:srgbClr val="425563"/>
                </a:solidFill>
                <a:effectLst/>
                <a:latin typeface="+mn-lt"/>
              </a:rPr>
              <a:t>The administration team is based at Regatta Place, Liverpool</a:t>
            </a:r>
            <a:r>
              <a:rPr lang="en-US" sz="1800" b="0" i="0" dirty="0">
                <a:solidFill>
                  <a:srgbClr val="425563"/>
                </a:solidFill>
                <a:effectLst/>
                <a:latin typeface="+mn-lt"/>
              </a:rPr>
              <a:t>​.  </a:t>
            </a:r>
            <a:r>
              <a:rPr lang="en-GB" sz="1800" b="0" i="0" dirty="0">
                <a:solidFill>
                  <a:srgbClr val="425563"/>
                </a:solidFill>
                <a:effectLst/>
                <a:latin typeface="+mn-lt"/>
              </a:rPr>
              <a:t>​Please use the generic email address when contacting the team:  </a:t>
            </a:r>
            <a:r>
              <a:rPr lang="en-GB" sz="1800" b="0" i="0" dirty="0">
                <a:solidFill>
                  <a:srgbClr val="425563"/>
                </a:solidFill>
                <a:effectLst/>
                <a:latin typeface="+mn-lt"/>
                <a:hlinkClick r:id="rId3"/>
              </a:rPr>
              <a:t>england.psychiatry.nw@nhs.net</a:t>
            </a:r>
            <a:br>
              <a:rPr lang="en-GB" sz="1800" b="0" i="0" dirty="0">
                <a:solidFill>
                  <a:srgbClr val="425563"/>
                </a:solidFill>
                <a:effectLst/>
                <a:latin typeface="+mn-lt"/>
              </a:rPr>
            </a:br>
            <a:br>
              <a:rPr lang="en-GB" sz="1800" b="0" i="0" dirty="0">
                <a:solidFill>
                  <a:srgbClr val="425563"/>
                </a:solidFill>
                <a:effectLst/>
                <a:latin typeface="+mn-lt"/>
              </a:rPr>
            </a:br>
            <a:br>
              <a:rPr lang="en-GB" sz="1800" b="0" i="0" dirty="0">
                <a:solidFill>
                  <a:srgbClr val="324144"/>
                </a:solidFill>
                <a:effectLst/>
                <a:latin typeface="+mn-lt"/>
              </a:rPr>
            </a:br>
            <a:r>
              <a:rPr lang="en-GB" sz="1800" b="0" i="0" dirty="0">
                <a:solidFill>
                  <a:srgbClr val="324144"/>
                </a:solidFill>
                <a:effectLst/>
                <a:latin typeface="+mn-lt"/>
              </a:rPr>
              <a:t> </a:t>
            </a:r>
            <a:br>
              <a:rPr lang="en-GB" sz="1800" b="0" i="0" dirty="0">
                <a:solidFill>
                  <a:srgbClr val="324144"/>
                </a:solidFill>
                <a:effectLst/>
              </a:rPr>
            </a:br>
            <a:br>
              <a:rPr lang="en-GB" sz="1800" dirty="0">
                <a:solidFill>
                  <a:schemeClr val="bg2"/>
                </a:solidFill>
              </a:rPr>
            </a:br>
            <a:br>
              <a:rPr lang="en-GB" sz="1800" dirty="0">
                <a:solidFill>
                  <a:schemeClr val="bg2"/>
                </a:solidFill>
              </a:rPr>
            </a:br>
            <a:endParaRPr lang="en-GB" sz="1800" dirty="0">
              <a:solidFill>
                <a:schemeClr val="bg2"/>
              </a:solidFill>
            </a:endParaRPr>
          </a:p>
        </p:txBody>
      </p:sp>
      <p:graphicFrame>
        <p:nvGraphicFramePr>
          <p:cNvPr id="3" name="Table 3">
            <a:extLst>
              <a:ext uri="{FF2B5EF4-FFF2-40B4-BE49-F238E27FC236}">
                <a16:creationId xmlns:a16="http://schemas.microsoft.com/office/drawing/2014/main" id="{E2C67735-7BA0-CF00-827D-4BBD8F677A5C}"/>
              </a:ext>
            </a:extLst>
          </p:cNvPr>
          <p:cNvGraphicFramePr>
            <a:graphicFrameLocks noGrp="1"/>
          </p:cNvGraphicFramePr>
          <p:nvPr>
            <p:extLst>
              <p:ext uri="{D42A27DB-BD31-4B8C-83A1-F6EECF244321}">
                <p14:modId xmlns:p14="http://schemas.microsoft.com/office/powerpoint/2010/main" val="3003647665"/>
              </p:ext>
            </p:extLst>
          </p:nvPr>
        </p:nvGraphicFramePr>
        <p:xfrm>
          <a:off x="526747" y="1156716"/>
          <a:ext cx="10901994" cy="5577840"/>
        </p:xfrm>
        <a:graphic>
          <a:graphicData uri="http://schemas.openxmlformats.org/drawingml/2006/table">
            <a:tbl>
              <a:tblPr firstRow="1" bandRow="1">
                <a:tableStyleId>{5C22544A-7EE6-4342-B048-85BDC9FD1C3A}</a:tableStyleId>
              </a:tblPr>
              <a:tblGrid>
                <a:gridCol w="3653524">
                  <a:extLst>
                    <a:ext uri="{9D8B030D-6E8A-4147-A177-3AD203B41FA5}">
                      <a16:colId xmlns:a16="http://schemas.microsoft.com/office/drawing/2014/main" val="2564420341"/>
                    </a:ext>
                  </a:extLst>
                </a:gridCol>
                <a:gridCol w="2402732">
                  <a:extLst>
                    <a:ext uri="{9D8B030D-6E8A-4147-A177-3AD203B41FA5}">
                      <a16:colId xmlns:a16="http://schemas.microsoft.com/office/drawing/2014/main" val="2231627178"/>
                    </a:ext>
                  </a:extLst>
                </a:gridCol>
                <a:gridCol w="4845738">
                  <a:extLst>
                    <a:ext uri="{9D8B030D-6E8A-4147-A177-3AD203B41FA5}">
                      <a16:colId xmlns:a16="http://schemas.microsoft.com/office/drawing/2014/main" val="4233962465"/>
                    </a:ext>
                  </a:extLst>
                </a:gridCol>
              </a:tblGrid>
              <a:tr h="370840">
                <a:tc>
                  <a:txBody>
                    <a:bodyPr/>
                    <a:lstStyle/>
                    <a:p>
                      <a:pPr algn="ctr"/>
                      <a:r>
                        <a:rPr lang="en-GB" sz="1600" dirty="0">
                          <a:solidFill>
                            <a:schemeClr val="bg1"/>
                          </a:solidFill>
                        </a:rPr>
                        <a:t>TITLE</a:t>
                      </a:r>
                    </a:p>
                  </a:txBody>
                  <a:tcPr/>
                </a:tc>
                <a:tc>
                  <a:txBody>
                    <a:bodyPr/>
                    <a:lstStyle/>
                    <a:p>
                      <a:pPr algn="ctr"/>
                      <a:endParaRPr lang="en-GB" sz="1600" dirty="0">
                        <a:solidFill>
                          <a:schemeClr val="bg1"/>
                        </a:solidFill>
                      </a:endParaRPr>
                    </a:p>
                  </a:txBody>
                  <a:tcPr/>
                </a:tc>
                <a:tc>
                  <a:txBody>
                    <a:bodyPr/>
                    <a:lstStyle/>
                    <a:p>
                      <a:pPr algn="ctr"/>
                      <a:r>
                        <a:rPr lang="en-GB" sz="1600" dirty="0">
                          <a:solidFill>
                            <a:schemeClr val="bg1"/>
                          </a:solidFill>
                        </a:rPr>
                        <a:t>EMAIL </a:t>
                      </a:r>
                    </a:p>
                  </a:txBody>
                  <a:tcPr>
                    <a:solidFill>
                      <a:srgbClr val="003087"/>
                    </a:solidFill>
                  </a:tcPr>
                </a:tc>
                <a:extLst>
                  <a:ext uri="{0D108BD9-81ED-4DB2-BD59-A6C34878D82A}">
                    <a16:rowId xmlns:a16="http://schemas.microsoft.com/office/drawing/2014/main" val="1253773063"/>
                  </a:ext>
                </a:extLst>
              </a:tr>
              <a:tr h="370840">
                <a:tc>
                  <a:txBody>
                    <a:bodyPr/>
                    <a:lstStyle/>
                    <a:p>
                      <a:r>
                        <a:rPr lang="en-GB" sz="1600" dirty="0">
                          <a:solidFill>
                            <a:srgbClr val="425563"/>
                          </a:solidFill>
                        </a:rPr>
                        <a:t>Associate Dean</a:t>
                      </a:r>
                    </a:p>
                  </a:txBody>
                  <a:tcPr/>
                </a:tc>
                <a:tc>
                  <a:txBody>
                    <a:bodyPr/>
                    <a:lstStyle/>
                    <a:p>
                      <a:endParaRPr lang="en-GB" sz="1600">
                        <a:solidFill>
                          <a:srgbClr val="425563"/>
                        </a:solidFill>
                      </a:endParaRPr>
                    </a:p>
                  </a:txBody>
                  <a:tcPr/>
                </a:tc>
                <a:tc>
                  <a:txBody>
                    <a:bodyPr/>
                    <a:lstStyle/>
                    <a:p>
                      <a:r>
                        <a:rPr lang="en-GB" sz="1600" dirty="0">
                          <a:hlinkClick r:id="rId4"/>
                        </a:rPr>
                        <a:t>Sameer.misra1@nhs.net</a:t>
                      </a:r>
                      <a:r>
                        <a:rPr lang="en-GB" sz="1600" dirty="0"/>
                        <a:t> </a:t>
                      </a:r>
                    </a:p>
                  </a:txBody>
                  <a:tcPr/>
                </a:tc>
                <a:extLst>
                  <a:ext uri="{0D108BD9-81ED-4DB2-BD59-A6C34878D82A}">
                    <a16:rowId xmlns:a16="http://schemas.microsoft.com/office/drawing/2014/main" val="1643328938"/>
                  </a:ext>
                </a:extLst>
              </a:tr>
              <a:tr h="370840">
                <a:tc>
                  <a:txBody>
                    <a:bodyPr/>
                    <a:lstStyle/>
                    <a:p>
                      <a:r>
                        <a:rPr lang="en-GB" sz="1600" dirty="0">
                          <a:solidFill>
                            <a:srgbClr val="425563"/>
                          </a:solidFill>
                        </a:rPr>
                        <a:t>Head of School</a:t>
                      </a:r>
                    </a:p>
                  </a:txBody>
                  <a:tcPr/>
                </a:tc>
                <a:tc>
                  <a:txBody>
                    <a:bodyPr/>
                    <a:lstStyle/>
                    <a:p>
                      <a:endParaRPr lang="en-GB" sz="1600" dirty="0">
                        <a:solidFill>
                          <a:srgbClr val="425563"/>
                        </a:solidFill>
                      </a:endParaRPr>
                    </a:p>
                  </a:txBody>
                  <a:tcPr/>
                </a:tc>
                <a:tc>
                  <a:txBody>
                    <a:bodyPr/>
                    <a:lstStyle/>
                    <a:p>
                      <a:pPr marL="0" marR="0" lvl="0" indent="0" algn="l">
                        <a:lnSpc>
                          <a:spcPct val="100000"/>
                        </a:lnSpc>
                        <a:spcBef>
                          <a:spcPts val="0"/>
                        </a:spcBef>
                        <a:spcAft>
                          <a:spcPts val="0"/>
                        </a:spcAft>
                        <a:buNone/>
                      </a:pPr>
                      <a:r>
                        <a:rPr lang="en-GB" sz="1600" b="0" i="0" u="none" strike="noStrike" noProof="0" dirty="0">
                          <a:latin typeface="Arial"/>
                          <a:hlinkClick r:id="rId5"/>
                        </a:rPr>
                        <a:t>hannah.cappleman2@nhs.net</a:t>
                      </a:r>
                      <a:r>
                        <a:rPr lang="en-GB" sz="1600" b="0" i="0" u="none" strike="noStrike" noProof="0" dirty="0">
                          <a:solidFill>
                            <a:srgbClr val="FFFFFF"/>
                          </a:solidFill>
                          <a:latin typeface="Arial"/>
                        </a:rPr>
                        <a:t> </a:t>
                      </a:r>
                      <a:endParaRPr lang="en-US" dirty="0"/>
                    </a:p>
                    <a:p>
                      <a:endParaRPr lang="en-GB" sz="1600" dirty="0"/>
                    </a:p>
                  </a:txBody>
                  <a:tcPr/>
                </a:tc>
                <a:extLst>
                  <a:ext uri="{0D108BD9-81ED-4DB2-BD59-A6C34878D82A}">
                    <a16:rowId xmlns:a16="http://schemas.microsoft.com/office/drawing/2014/main" val="40047273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425563"/>
                          </a:solidFill>
                        </a:rPr>
                        <a:t>Associate Head of School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solidFill>
                          <a:srgbClr val="425563"/>
                        </a:solidFill>
                      </a:endParaRPr>
                    </a:p>
                  </a:txBody>
                  <a:tcPr/>
                </a:tc>
                <a:tc>
                  <a:txBody>
                    <a:bodyPr/>
                    <a:lstStyle/>
                    <a:p>
                      <a:r>
                        <a:rPr lang="en-GB" sz="1600" dirty="0">
                          <a:hlinkClick r:id="rId6"/>
                        </a:rPr>
                        <a:t>Seri.abraham@nhs.net</a:t>
                      </a:r>
                      <a:r>
                        <a:rPr lang="en-GB" sz="1600" dirty="0"/>
                        <a:t> </a:t>
                      </a:r>
                    </a:p>
                  </a:txBody>
                  <a:tcPr/>
                </a:tc>
                <a:extLst>
                  <a:ext uri="{0D108BD9-81ED-4DB2-BD59-A6C34878D82A}">
                    <a16:rowId xmlns:a16="http://schemas.microsoft.com/office/drawing/2014/main" val="3871649415"/>
                  </a:ext>
                </a:extLst>
              </a:tr>
              <a:tr h="370840">
                <a:tc>
                  <a:txBody>
                    <a:bodyPr/>
                    <a:lstStyle/>
                    <a:p>
                      <a:r>
                        <a:rPr lang="en-GB" sz="1600" dirty="0">
                          <a:solidFill>
                            <a:srgbClr val="425563"/>
                          </a:solidFill>
                        </a:rPr>
                        <a:t>Training Programme Directors</a:t>
                      </a:r>
                    </a:p>
                  </a:txBody>
                  <a:tcPr anchor="ctr"/>
                </a:tc>
                <a:tc>
                  <a:txBody>
                    <a:bodyPr/>
                    <a:lstStyle/>
                    <a:p>
                      <a:r>
                        <a:rPr lang="en-GB" sz="1600" b="0" i="0" kern="1200" dirty="0">
                          <a:solidFill>
                            <a:schemeClr val="accent3">
                              <a:lumMod val="50000"/>
                            </a:schemeClr>
                          </a:solidFill>
                          <a:effectLst/>
                          <a:latin typeface="+mn-lt"/>
                          <a:ea typeface="+mn-ea"/>
                          <a:cs typeface="+mn-cs"/>
                        </a:rPr>
                        <a:t>Mersey Care</a:t>
                      </a:r>
                    </a:p>
                    <a:p>
                      <a:r>
                        <a:rPr lang="en-GB" sz="1600" dirty="0">
                          <a:solidFill>
                            <a:schemeClr val="accent3">
                              <a:lumMod val="50000"/>
                            </a:schemeClr>
                          </a:solidFill>
                        </a:rPr>
                        <a:t>Alder Hey &amp; CWP</a:t>
                      </a:r>
                    </a:p>
                    <a:p>
                      <a:r>
                        <a:rPr lang="en-GB" sz="1600" dirty="0">
                          <a:solidFill>
                            <a:schemeClr val="accent3">
                              <a:lumMod val="50000"/>
                            </a:schemeClr>
                          </a:solidFill>
                        </a:rPr>
                        <a:t>E Lancs /Lancs Cares</a:t>
                      </a:r>
                    </a:p>
                    <a:p>
                      <a:r>
                        <a:rPr lang="en-GB" sz="1600" dirty="0">
                          <a:solidFill>
                            <a:schemeClr val="accent3">
                              <a:lumMod val="50000"/>
                            </a:schemeClr>
                          </a:solidFill>
                        </a:rPr>
                        <a:t>GMMH</a:t>
                      </a:r>
                    </a:p>
                    <a:p>
                      <a:r>
                        <a:rPr lang="en-GB" sz="1600" err="1">
                          <a:solidFill>
                            <a:schemeClr val="accent3">
                              <a:lumMod val="50000"/>
                            </a:schemeClr>
                          </a:solidFill>
                        </a:rPr>
                        <a:t>MFT,Pennine</a:t>
                      </a:r>
                      <a:r>
                        <a:rPr lang="en-GB" sz="1600" dirty="0">
                          <a:solidFill>
                            <a:schemeClr val="accent3">
                              <a:lumMod val="50000"/>
                            </a:schemeClr>
                          </a:solidFill>
                        </a:rPr>
                        <a:t> Care &amp; ACFs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425563"/>
                          </a:solidFill>
                        </a:rPr>
                        <a:t>MER -     </a:t>
                      </a:r>
                      <a:r>
                        <a:rPr lang="en-GB" sz="1600" dirty="0">
                          <a:solidFill>
                            <a:srgbClr val="425563"/>
                          </a:solidFill>
                          <a:hlinkClick r:id="rId7"/>
                        </a:rPr>
                        <a:t>declan.hyland@merseycare.nhs.uk</a:t>
                      </a:r>
                      <a:endParaRPr lang="en-GB" sz="1600" dirty="0">
                        <a:solidFill>
                          <a:srgbClr val="425563"/>
                        </a:solidFill>
                      </a:endParaRPr>
                    </a:p>
                    <a:p>
                      <a:r>
                        <a:rPr lang="en-GB" sz="1600">
                          <a:solidFill>
                            <a:srgbClr val="425563"/>
                          </a:solidFill>
                        </a:rPr>
                        <a:t>MER -    </a:t>
                      </a:r>
                      <a:r>
                        <a:rPr lang="en-GB" sz="1600" b="0" i="0" u="none" strike="noStrike" noProof="0" dirty="0">
                          <a:solidFill>
                            <a:srgbClr val="242424"/>
                          </a:solidFill>
                          <a:latin typeface="Arial"/>
                          <a:hlinkClick r:id="rId8"/>
                        </a:rPr>
                        <a:t>rajashekhar.madgula@merseycare.nhs.uk</a:t>
                      </a:r>
                      <a:r>
                        <a:rPr lang="en-GB" sz="1600" b="0" i="0" u="none" strike="noStrike" noProof="0" dirty="0">
                          <a:solidFill>
                            <a:srgbClr val="242424"/>
                          </a:solidFill>
                          <a:latin typeface="Arial"/>
                        </a:rPr>
                        <a:t> </a:t>
                      </a:r>
                    </a:p>
                    <a:p>
                      <a:r>
                        <a:rPr lang="en-GB" sz="1600" dirty="0">
                          <a:solidFill>
                            <a:srgbClr val="425563"/>
                          </a:solidFill>
                        </a:rPr>
                        <a:t>LANCS</a:t>
                      </a:r>
                      <a:r>
                        <a:rPr lang="en-GB" sz="1600" dirty="0">
                          <a:solidFill>
                            <a:schemeClr val="accent3">
                              <a:lumMod val="50000"/>
                            </a:schemeClr>
                          </a:solidFill>
                        </a:rPr>
                        <a:t> – </a:t>
                      </a:r>
                      <a:r>
                        <a:rPr lang="en-GB" sz="1600" dirty="0">
                          <a:solidFill>
                            <a:schemeClr val="accent3">
                              <a:lumMod val="50000"/>
                            </a:schemeClr>
                          </a:solidFill>
                          <a:hlinkClick r:id="rId9"/>
                        </a:rPr>
                        <a:t>katy.mason@lscft.nhs.uk</a:t>
                      </a:r>
                      <a:r>
                        <a:rPr lang="en-GB" sz="1600" dirty="0">
                          <a:solidFill>
                            <a:schemeClr val="accent3">
                              <a:lumMod val="50000"/>
                            </a:schemeClr>
                          </a:solidFill>
                        </a:rPr>
                        <a:t> </a:t>
                      </a:r>
                      <a:endParaRPr lang="en-GB" sz="1600" dirty="0"/>
                    </a:p>
                    <a:p>
                      <a:r>
                        <a:rPr lang="en-GB" sz="1600" dirty="0">
                          <a:solidFill>
                            <a:srgbClr val="425563"/>
                          </a:solidFill>
                        </a:rPr>
                        <a:t>NWN -     </a:t>
                      </a:r>
                      <a:r>
                        <a:rPr lang="en-GB" sz="1600" dirty="0">
                          <a:solidFill>
                            <a:srgbClr val="425563"/>
                          </a:solidFill>
                          <a:hlinkClick r:id="rId10"/>
                        </a:rPr>
                        <a:t>Emily.Mountain@gmmh.nhs.uk</a:t>
                      </a:r>
                      <a:endParaRPr lang="en-GB" sz="1600" dirty="0">
                        <a:solidFill>
                          <a:srgbClr val="425563"/>
                        </a:solidFill>
                      </a:endParaRPr>
                    </a:p>
                    <a:p>
                      <a:pPr lvl="0">
                        <a:buNone/>
                      </a:pPr>
                      <a:r>
                        <a:rPr lang="en-GB" sz="1600" b="0" i="0" u="none" strike="noStrike" noProof="0" dirty="0">
                          <a:solidFill>
                            <a:srgbClr val="425563"/>
                          </a:solidFill>
                          <a:latin typeface="Arial"/>
                        </a:rPr>
                        <a:t>NWN -   </a:t>
                      </a:r>
                      <a:r>
                        <a:rPr lang="en-GB" sz="1600" b="0" i="0" u="none" strike="noStrike" noProof="0" dirty="0">
                          <a:solidFill>
                            <a:srgbClr val="0070C0"/>
                          </a:solidFill>
                          <a:latin typeface="Arial"/>
                        </a:rPr>
                        <a:t>  </a:t>
                      </a:r>
                      <a:r>
                        <a:rPr lang="en-GB" sz="1600" b="0" i="0" u="sng" strike="noStrike" noProof="0" dirty="0">
                          <a:solidFill>
                            <a:srgbClr val="0070C0"/>
                          </a:solidFill>
                          <a:latin typeface="Arial"/>
                        </a:rPr>
                        <a:t>kripa.ullal@gmmh.nhs.uk</a:t>
                      </a:r>
                      <a:endParaRPr lang="en-GB" sz="1600" u="sng" dirty="0">
                        <a:solidFill>
                          <a:srgbClr val="0070C0"/>
                        </a:solidFill>
                        <a:latin typeface="Arial"/>
                      </a:endParaRPr>
                    </a:p>
                    <a:p>
                      <a:r>
                        <a:rPr lang="en-GB" sz="1600" dirty="0">
                          <a:solidFill>
                            <a:srgbClr val="425563"/>
                          </a:solidFill>
                        </a:rPr>
                        <a:t>NWN -     </a:t>
                      </a:r>
                      <a:r>
                        <a:rPr lang="en-GB" sz="1600" b="0" i="0" u="none" strike="noStrike" noProof="0" dirty="0">
                          <a:solidFill>
                            <a:srgbClr val="425563"/>
                          </a:solidFill>
                          <a:latin typeface="Arial"/>
                          <a:hlinkClick r:id="rId11"/>
                        </a:rPr>
                        <a:t>roshelle.ramkisson2@mft.nhs.uk</a:t>
                      </a:r>
                      <a:r>
                        <a:rPr lang="en-GB" sz="1600" b="0" i="0" u="none" strike="noStrike" noProof="0" dirty="0">
                          <a:solidFill>
                            <a:srgbClr val="425563"/>
                          </a:solidFill>
                          <a:latin typeface="Arial"/>
                        </a:rPr>
                        <a:t> </a:t>
                      </a:r>
                      <a:endParaRPr lang="en-GB" sz="1600" b="0" i="0" u="none" strike="noStrike" noProof="0">
                        <a:solidFill>
                          <a:srgbClr val="425563"/>
                        </a:solidFill>
                        <a:latin typeface="Arial"/>
                      </a:endParaRPr>
                    </a:p>
                    <a:p>
                      <a:r>
                        <a:rPr lang="en-GB" sz="1600" dirty="0">
                          <a:solidFill>
                            <a:srgbClr val="425563"/>
                          </a:solidFill>
                        </a:rPr>
                        <a:t>Core Medical Psychotherapy – </a:t>
                      </a:r>
                      <a:r>
                        <a:rPr lang="en-GB" sz="1600" dirty="0">
                          <a:solidFill>
                            <a:srgbClr val="425563"/>
                          </a:solidFill>
                          <a:hlinkClick r:id="rId12"/>
                        </a:rPr>
                        <a:t>kathia.sullivan@nhs.net</a:t>
                      </a:r>
                      <a:r>
                        <a:rPr lang="en-GB" sz="1600" dirty="0">
                          <a:solidFill>
                            <a:srgbClr val="425563"/>
                          </a:solidFill>
                        </a:rPr>
                        <a:t> </a:t>
                      </a:r>
                    </a:p>
                    <a:p>
                      <a:r>
                        <a:rPr lang="en-GB" sz="1600" dirty="0">
                          <a:solidFill>
                            <a:srgbClr val="425563"/>
                          </a:solidFill>
                        </a:rPr>
                        <a:t>Health &amp; Wellbeing – </a:t>
                      </a:r>
                      <a:r>
                        <a:rPr lang="en-GB" sz="1600" dirty="0">
                          <a:solidFill>
                            <a:srgbClr val="425563"/>
                          </a:solidFill>
                          <a:hlinkClick r:id="rId13"/>
                        </a:rPr>
                        <a:t>neelo.aslam@mft.nhs.uk</a:t>
                      </a:r>
                      <a:r>
                        <a:rPr lang="en-GB" sz="1600" dirty="0">
                          <a:solidFill>
                            <a:srgbClr val="425563"/>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425563"/>
                          </a:solidFill>
                        </a:rPr>
                        <a:t>Exam Support - </a:t>
                      </a:r>
                      <a:r>
                        <a:rPr lang="en-GB" sz="1600" dirty="0">
                          <a:solidFill>
                            <a:srgbClr val="425563"/>
                          </a:solidFill>
                          <a:hlinkClick r:id="rId11"/>
                        </a:rPr>
                        <a:t>roshelle.ramkisson2@mft.nhs.uk</a:t>
                      </a:r>
                      <a:r>
                        <a:rPr lang="en-GB" sz="1600" dirty="0">
                          <a:solidFill>
                            <a:srgbClr val="425563"/>
                          </a:solidFill>
                        </a:rPr>
                        <a:t> </a:t>
                      </a:r>
                    </a:p>
                    <a:p>
                      <a:r>
                        <a:rPr lang="en-GB" sz="1600" dirty="0">
                          <a:solidFill>
                            <a:schemeClr val="accent6"/>
                          </a:solidFill>
                        </a:rPr>
                        <a:t>&amp;</a:t>
                      </a:r>
                      <a:r>
                        <a:rPr lang="en-GB" sz="1600" dirty="0"/>
                        <a:t> </a:t>
                      </a:r>
                      <a:r>
                        <a:rPr lang="en-GB" sz="1600" dirty="0">
                          <a:hlinkClick r:id="rId14"/>
                        </a:rPr>
                        <a:t>amit.sindhi@gmmh.nhs.uk</a:t>
                      </a:r>
                      <a:r>
                        <a:rPr lang="en-GB" sz="1600" dirty="0"/>
                        <a:t> </a:t>
                      </a:r>
                    </a:p>
                  </a:txBody>
                  <a:tcPr/>
                </a:tc>
                <a:extLst>
                  <a:ext uri="{0D108BD9-81ED-4DB2-BD59-A6C34878D82A}">
                    <a16:rowId xmlns:a16="http://schemas.microsoft.com/office/drawing/2014/main" val="4017306853"/>
                  </a:ext>
                </a:extLst>
              </a:tr>
              <a:tr h="370840">
                <a:tc>
                  <a:txBody>
                    <a:bodyPr/>
                    <a:lstStyle/>
                    <a:p>
                      <a:pPr algn="l" rtl="0" fontAlgn="base"/>
                      <a:r>
                        <a:rPr lang="en-GB" sz="1600" b="0" i="0" u="none" strike="noStrike" dirty="0">
                          <a:solidFill>
                            <a:srgbClr val="425563"/>
                          </a:solidFill>
                          <a:effectLst/>
                        </a:rPr>
                        <a:t>Programme Support Manager</a:t>
                      </a:r>
                    </a:p>
                  </a:txBody>
                  <a:tcPr/>
                </a:tc>
                <a:tc>
                  <a:txBody>
                    <a:bodyPr/>
                    <a:lstStyle/>
                    <a:p>
                      <a:pPr algn="l" rtl="0" fontAlgn="base"/>
                      <a:r>
                        <a:rPr lang="en-GB" sz="1600" b="0" i="0" u="none" strike="noStrike" dirty="0">
                          <a:solidFill>
                            <a:srgbClr val="425563"/>
                          </a:solidFill>
                          <a:effectLst/>
                        </a:rPr>
                        <a:t>    </a:t>
                      </a:r>
                    </a:p>
                  </a:txBody>
                  <a:tcPr/>
                </a:tc>
                <a:tc>
                  <a:txBody>
                    <a:bodyPr/>
                    <a:lstStyle/>
                    <a:p>
                      <a:r>
                        <a:rPr lang="en-GB" sz="1600" b="0" i="0" u="none" strike="noStrike" dirty="0">
                          <a:solidFill>
                            <a:srgbClr val="425563"/>
                          </a:solidFill>
                          <a:effectLst/>
                        </a:rPr>
                        <a:t>Natalie Dawson </a:t>
                      </a:r>
                      <a:endParaRPr lang="en-GB" sz="1600" dirty="0"/>
                    </a:p>
                  </a:txBody>
                  <a:tcPr/>
                </a:tc>
                <a:extLst>
                  <a:ext uri="{0D108BD9-81ED-4DB2-BD59-A6C34878D82A}">
                    <a16:rowId xmlns:a16="http://schemas.microsoft.com/office/drawing/2014/main" val="1993142620"/>
                  </a:ext>
                </a:extLst>
              </a:tr>
              <a:tr h="370840">
                <a:tc>
                  <a:txBody>
                    <a:bodyPr/>
                    <a:lstStyle/>
                    <a:p>
                      <a:r>
                        <a:rPr lang="en-GB" sz="1600" b="0" i="0" u="none" strike="noStrike" dirty="0">
                          <a:solidFill>
                            <a:srgbClr val="425563"/>
                          </a:solidFill>
                          <a:effectLst/>
                        </a:rPr>
                        <a:t>Programme Support Co-ordinator</a:t>
                      </a:r>
                      <a:endParaRPr lang="en-GB" sz="1600" dirty="0"/>
                    </a:p>
                  </a:txBody>
                  <a:tcPr/>
                </a:tc>
                <a:tc>
                  <a:txBody>
                    <a:bodyPr/>
                    <a:lstStyle/>
                    <a:p>
                      <a:endParaRPr lang="en-GB" sz="1600"/>
                    </a:p>
                  </a:txBody>
                  <a:tcPr/>
                </a:tc>
                <a:tc>
                  <a:txBody>
                    <a:bodyPr/>
                    <a:lstStyle/>
                    <a:p>
                      <a:r>
                        <a:rPr lang="en-GB" sz="1600" dirty="0">
                          <a:solidFill>
                            <a:schemeClr val="accent6"/>
                          </a:solidFill>
                        </a:rPr>
                        <a:t>Lindsey Robinson</a:t>
                      </a:r>
                    </a:p>
                  </a:txBody>
                  <a:tcPr/>
                </a:tc>
                <a:extLst>
                  <a:ext uri="{0D108BD9-81ED-4DB2-BD59-A6C34878D82A}">
                    <a16:rowId xmlns:a16="http://schemas.microsoft.com/office/drawing/2014/main" val="16519237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425563"/>
                          </a:solidFill>
                          <a:effectLst/>
                        </a:rPr>
                        <a:t>Programme Support</a:t>
                      </a:r>
                      <a:r>
                        <a:rPr lang="en-US" sz="1600" b="0" i="0" dirty="0">
                          <a:solidFill>
                            <a:srgbClr val="425563"/>
                          </a:solidFill>
                          <a:effectLs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a:solidFill>
                          <a:srgbClr val="425563"/>
                        </a:solidFill>
                        <a:effectLst/>
                      </a:endParaRPr>
                    </a:p>
                  </a:txBody>
                  <a:tcPr/>
                </a:tc>
                <a:tc>
                  <a:txBody>
                    <a:bodyPr/>
                    <a:lstStyle/>
                    <a:p>
                      <a:r>
                        <a:rPr lang="en-US" sz="1600" b="0" i="0" u="none" strike="noStrike" dirty="0">
                          <a:solidFill>
                            <a:srgbClr val="425563"/>
                          </a:solidFill>
                          <a:effectLst/>
                        </a:rPr>
                        <a:t>Teresa Guy/ Alex Cooper</a:t>
                      </a:r>
                      <a:endParaRPr lang="en-GB" sz="1600" dirty="0"/>
                    </a:p>
                  </a:txBody>
                  <a:tcPr/>
                </a:tc>
                <a:extLst>
                  <a:ext uri="{0D108BD9-81ED-4DB2-BD59-A6C34878D82A}">
                    <a16:rowId xmlns:a16="http://schemas.microsoft.com/office/drawing/2014/main" val="4179677557"/>
                  </a:ext>
                </a:extLst>
              </a:tr>
            </a:tbl>
          </a:graphicData>
        </a:graphic>
      </p:graphicFrame>
    </p:spTree>
    <p:extLst>
      <p:ext uri="{BB962C8B-B14F-4D97-AF65-F5344CB8AC3E}">
        <p14:creationId xmlns:p14="http://schemas.microsoft.com/office/powerpoint/2010/main" val="3620955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cartoon&#10;&#10;Description automatically generated">
            <a:extLst>
              <a:ext uri="{FF2B5EF4-FFF2-40B4-BE49-F238E27FC236}">
                <a16:creationId xmlns:a16="http://schemas.microsoft.com/office/drawing/2014/main" id="{5B0A443F-B3CF-9B9F-228B-898E2E03A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4764" y="427326"/>
            <a:ext cx="7810500" cy="5857875"/>
          </a:xfrm>
          <a:prstGeom prst="rect">
            <a:avLst/>
          </a:prstGeom>
        </p:spPr>
      </p:pic>
    </p:spTree>
    <p:extLst>
      <p:ext uri="{BB962C8B-B14F-4D97-AF65-F5344CB8AC3E}">
        <p14:creationId xmlns:p14="http://schemas.microsoft.com/office/powerpoint/2010/main" val="3806142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ormAutofit fontScale="90000"/>
          </a:bodyPr>
          <a:lstStyle/>
          <a:p>
            <a:r>
              <a:rPr lang="en-GB">
                <a:solidFill>
                  <a:schemeClr val="bg2"/>
                </a:solidFill>
              </a:rPr>
              <a:t>Programme Support - What we do</a:t>
            </a:r>
            <a:br>
              <a:rPr lang="en-GB" sz="3200">
                <a:solidFill>
                  <a:schemeClr val="bg2"/>
                </a:solidFill>
              </a:rPr>
            </a:br>
            <a:endParaRPr lang="en-GB" sz="3200">
              <a:solidFill>
                <a:schemeClr val="bg2"/>
              </a:solidFill>
            </a:endParaRP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225685"/>
            <a:ext cx="11088000" cy="5002314"/>
          </a:xfrm>
        </p:spPr>
        <p:txBody>
          <a:bodyPr vert="horz" lIns="0" tIns="0" rIns="0" bIns="0" rtlCol="0" anchor="t">
            <a:normAutofit fontScale="92500" lnSpcReduction="10000"/>
          </a:bodyPr>
          <a:lstStyle/>
          <a:p>
            <a:r>
              <a:rPr lang="en-US" b="1" dirty="0"/>
              <a:t>New Starter Arrangements:</a:t>
            </a:r>
            <a:r>
              <a:rPr lang="en-US" dirty="0"/>
              <a:t> New starters are contacted to complete a New Starter-Form R on the TIS self-service portal and an NTN/DRN is created upon submission. You are responsible for adding this to </a:t>
            </a:r>
            <a:r>
              <a:rPr lang="en-US" dirty="0" err="1"/>
              <a:t>eportolfio</a:t>
            </a:r>
            <a:r>
              <a:rPr lang="en-US" dirty="0"/>
              <a:t>. </a:t>
            </a:r>
          </a:p>
          <a:p>
            <a:pPr marL="0" indent="0">
              <a:spcBef>
                <a:spcPts val="0"/>
              </a:spcBef>
              <a:buNone/>
            </a:pPr>
            <a:endParaRPr lang="en-US">
              <a:cs typeface="Arial"/>
            </a:endParaRPr>
          </a:p>
          <a:p>
            <a:pPr algn="l" rtl="0" fontAlgn="base"/>
            <a:r>
              <a:rPr lang="en-GB" b="0" i="0" dirty="0">
                <a:effectLst/>
                <a:latin typeface="Arial"/>
                <a:cs typeface="Arial"/>
              </a:rPr>
              <a:t>In the first 18 months of Core training, you must take the following placements:  </a:t>
            </a:r>
          </a:p>
          <a:p>
            <a:pPr algn="l" rtl="0" fontAlgn="base"/>
            <a:r>
              <a:rPr lang="en-GB" b="0" i="0" dirty="0">
                <a:effectLst/>
                <a:latin typeface="Arial"/>
                <a:cs typeface="Arial"/>
              </a:rPr>
              <a:t>1 x 6 months General Psychiatry In-Patient </a:t>
            </a:r>
          </a:p>
          <a:p>
            <a:pPr algn="l" rtl="0" fontAlgn="base"/>
            <a:r>
              <a:rPr lang="en-GB" b="0" i="0" dirty="0">
                <a:effectLst/>
                <a:latin typeface="Arial"/>
                <a:cs typeface="Arial"/>
              </a:rPr>
              <a:t>1 x 6 months General Psychiatry CMHT/Out-Patient </a:t>
            </a:r>
          </a:p>
          <a:p>
            <a:pPr algn="l" rtl="0" fontAlgn="base"/>
            <a:r>
              <a:rPr lang="en-GB" b="0" i="0" dirty="0">
                <a:effectLst/>
                <a:latin typeface="Arial"/>
                <a:cs typeface="Arial"/>
              </a:rPr>
              <a:t>1 x 6 months Old Age Psychiatry. </a:t>
            </a:r>
          </a:p>
          <a:p>
            <a:pPr marL="0" indent="0">
              <a:spcBef>
                <a:spcPts val="0"/>
              </a:spcBef>
              <a:buNone/>
            </a:pPr>
            <a:br>
              <a:rPr lang="en-US" b="1" dirty="0">
                <a:cs typeface="Arial"/>
              </a:rPr>
            </a:br>
            <a:r>
              <a:rPr lang="en-US" b="1" dirty="0">
                <a:cs typeface="Arial"/>
              </a:rPr>
              <a:t>Rotations</a:t>
            </a:r>
            <a:r>
              <a:rPr lang="en-US" b="1" dirty="0"/>
              <a:t>:</a:t>
            </a:r>
            <a:r>
              <a:rPr lang="en-US" dirty="0"/>
              <a:t> The team will provide rotations to the Lead Employer (LEO) 14 weeks prior to the rotation.  </a:t>
            </a:r>
            <a:r>
              <a:rPr lang="en-US" sz="1700" dirty="0"/>
              <a:t>(</a:t>
            </a:r>
            <a:r>
              <a:rPr lang="en-US" sz="1700" b="0" dirty="0"/>
              <a:t>All rotations are subject to change due to unknown factors such as assessment and Occupational Health requirements).</a:t>
            </a:r>
            <a:endParaRPr lang="en-US" sz="1700" b="0" dirty="0">
              <a:cs typeface="Arial"/>
            </a:endParaRPr>
          </a:p>
          <a:p>
            <a:pPr lvl="1">
              <a:spcBef>
                <a:spcPts val="0"/>
              </a:spcBef>
            </a:pPr>
            <a:r>
              <a:rPr lang="en-US" sz="2100" b="1" dirty="0"/>
              <a:t>LEO</a:t>
            </a:r>
            <a:r>
              <a:rPr lang="en-US" sz="2100" dirty="0"/>
              <a:t> will inform Resident Drs of their placement 12 weeks prior to the rotation.  Any queries, please contact:  </a:t>
            </a:r>
            <a:r>
              <a:rPr lang="en-US" sz="2100" dirty="0">
                <a:ea typeface="+mn-lt"/>
                <a:cs typeface="+mn-lt"/>
                <a:hlinkClick r:id="rId3"/>
              </a:rPr>
              <a:t>lead.employer@merseywestlancs.nhs.uk</a:t>
            </a:r>
            <a:r>
              <a:rPr lang="en-US" sz="2100" dirty="0">
                <a:ea typeface="+mn-lt"/>
                <a:cs typeface="+mn-lt"/>
              </a:rPr>
              <a:t> </a:t>
            </a:r>
            <a:r>
              <a:rPr lang="en-US" sz="2100" dirty="0">
                <a:solidFill>
                  <a:srgbClr val="0000FF"/>
                </a:solidFill>
              </a:rPr>
              <a:t> </a:t>
            </a:r>
            <a:br>
              <a:rPr lang="en-US" sz="2100" dirty="0"/>
            </a:br>
            <a:endParaRPr lang="en-US" sz="2100">
              <a:cs typeface="Arial"/>
            </a:endParaRPr>
          </a:p>
          <a:p>
            <a:pPr lvl="1">
              <a:spcBef>
                <a:spcPts val="0"/>
              </a:spcBef>
            </a:pPr>
            <a:r>
              <a:rPr lang="en-US" sz="2100" b="1" dirty="0"/>
              <a:t>Host Trust</a:t>
            </a:r>
            <a:r>
              <a:rPr lang="en-US" sz="2100" dirty="0"/>
              <a:t> will advise you on your rota 8 weeks prior to the rotation.</a:t>
            </a:r>
            <a:endParaRPr lang="en-US" sz="2100" dirty="0">
              <a:cs typeface="Arial"/>
            </a:endParaRPr>
          </a:p>
          <a:p>
            <a:endParaRPr lang="en-GB" sz="2400"/>
          </a:p>
        </p:txBody>
      </p:sp>
    </p:spTree>
    <p:extLst>
      <p:ext uri="{BB962C8B-B14F-4D97-AF65-F5344CB8AC3E}">
        <p14:creationId xmlns:p14="http://schemas.microsoft.com/office/powerpoint/2010/main" val="818000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3E9DFB-18A1-E4AC-B9A1-3CB7EA229B12}"/>
              </a:ext>
            </a:extLst>
          </p:cNvPr>
          <p:cNvSpPr>
            <a:spLocks noGrp="1"/>
          </p:cNvSpPr>
          <p:nvPr>
            <p:ph idx="1"/>
          </p:nvPr>
        </p:nvSpPr>
        <p:spPr>
          <a:xfrm>
            <a:off x="432000" y="1935420"/>
            <a:ext cx="11088000" cy="3456000"/>
          </a:xfrm>
        </p:spPr>
        <p:txBody>
          <a:bodyPr vert="horz" lIns="0" tIns="0" rIns="0" bIns="0" rtlCol="0" anchor="t">
            <a:normAutofit fontScale="92500" lnSpcReduction="10000"/>
          </a:bodyPr>
          <a:lstStyle/>
          <a:p>
            <a:pPr algn="l" rtl="0" fontAlgn="base"/>
            <a:r>
              <a:rPr lang="en-US" sz="2000" b="1" i="0" u="none" strike="noStrike" dirty="0">
                <a:effectLst/>
                <a:latin typeface="Arial"/>
                <a:cs typeface="Arial"/>
              </a:rPr>
              <a:t>Assessment Panel (ARCP)</a:t>
            </a:r>
            <a:r>
              <a:rPr lang="en-US" sz="2000" b="0" i="0" u="none" strike="noStrike" dirty="0">
                <a:effectLst/>
                <a:latin typeface="Arial"/>
                <a:cs typeface="Arial"/>
              </a:rPr>
              <a:t>– Panel reviews E-Portfolio and awards an outcome based on the evidence provided. ​</a:t>
            </a:r>
            <a:r>
              <a:rPr lang="en-US" sz="2000" b="0" i="0" dirty="0">
                <a:effectLst/>
                <a:latin typeface="Arial"/>
                <a:cs typeface="Arial"/>
              </a:rPr>
              <a:t>​</a:t>
            </a:r>
          </a:p>
          <a:p>
            <a:pPr algn="l" rtl="0" fontAlgn="base"/>
            <a:r>
              <a:rPr lang="en-US" sz="2000" b="0" i="0" u="none" strike="noStrike" dirty="0">
                <a:effectLst/>
                <a:latin typeface="Arial"/>
                <a:cs typeface="Arial"/>
              </a:rPr>
              <a:t>​</a:t>
            </a:r>
            <a:r>
              <a:rPr lang="en-US" sz="2000" b="0" i="0" dirty="0">
                <a:effectLst/>
                <a:latin typeface="Arial"/>
                <a:cs typeface="Arial"/>
              </a:rPr>
              <a:t>​</a:t>
            </a:r>
          </a:p>
          <a:p>
            <a:pPr algn="l" rtl="0" fontAlgn="base"/>
            <a:r>
              <a:rPr lang="en-US" sz="2000" b="0" i="0" u="none" strike="noStrike" dirty="0">
                <a:effectLst/>
                <a:latin typeface="Arial"/>
                <a:cs typeface="Arial"/>
              </a:rPr>
              <a:t>​</a:t>
            </a:r>
            <a:r>
              <a:rPr lang="en-US" sz="2000" b="0" i="0" dirty="0">
                <a:effectLst/>
                <a:latin typeface="Arial"/>
                <a:cs typeface="Arial"/>
              </a:rPr>
              <a:t>​</a:t>
            </a:r>
          </a:p>
          <a:p>
            <a:pPr fontAlgn="base"/>
            <a:r>
              <a:rPr lang="en-US" sz="2000" b="1" i="0" u="none" strike="noStrike" dirty="0">
                <a:effectLst/>
                <a:latin typeface="Arial"/>
                <a:cs typeface="Arial"/>
              </a:rPr>
              <a:t>Feedback Panel </a:t>
            </a:r>
            <a:r>
              <a:rPr lang="en-US" sz="2000" b="0" i="0" u="none" strike="noStrike" dirty="0">
                <a:effectLst/>
                <a:latin typeface="Arial"/>
                <a:cs typeface="Arial"/>
              </a:rPr>
              <a:t>– </a:t>
            </a:r>
            <a:r>
              <a:rPr lang="en-US" sz="2000" dirty="0">
                <a:latin typeface="Arial"/>
                <a:cs typeface="Arial"/>
              </a:rPr>
              <a:t>Resident Drs</a:t>
            </a:r>
            <a:r>
              <a:rPr lang="en-US" sz="2000" b="0" i="0" u="none" strike="noStrike" dirty="0">
                <a:effectLst/>
                <a:latin typeface="Arial"/>
                <a:cs typeface="Arial"/>
              </a:rPr>
              <a:t> who are awarded development outcomes are invited to discuss training and support required. ​</a:t>
            </a:r>
            <a:r>
              <a:rPr lang="en-US" sz="2000" b="0" i="0" dirty="0">
                <a:effectLst/>
                <a:latin typeface="Arial"/>
                <a:cs typeface="Arial"/>
              </a:rPr>
              <a:t>​</a:t>
            </a:r>
          </a:p>
          <a:p>
            <a:pPr algn="l" rtl="0" fontAlgn="base"/>
            <a:r>
              <a:rPr lang="en-US" sz="2000" b="0" i="0" u="none" strike="noStrike" dirty="0">
                <a:effectLst/>
                <a:latin typeface="Arial"/>
                <a:cs typeface="Arial"/>
              </a:rPr>
              <a:t>​</a:t>
            </a:r>
            <a:r>
              <a:rPr lang="en-US" sz="2000" b="0" i="0" dirty="0">
                <a:effectLst/>
                <a:latin typeface="Arial"/>
                <a:cs typeface="Arial"/>
              </a:rPr>
              <a:t>​</a:t>
            </a:r>
          </a:p>
          <a:p>
            <a:pPr algn="l" rtl="0" fontAlgn="base"/>
            <a:r>
              <a:rPr lang="en-US" sz="2000" b="0" i="0" u="none" strike="noStrike" dirty="0">
                <a:effectLst/>
                <a:latin typeface="Arial"/>
                <a:cs typeface="Arial"/>
              </a:rPr>
              <a:t>​</a:t>
            </a:r>
            <a:r>
              <a:rPr lang="en-US" sz="2000" b="0" i="0" dirty="0">
                <a:effectLst/>
                <a:latin typeface="Arial"/>
                <a:cs typeface="Arial"/>
              </a:rPr>
              <a:t>​</a:t>
            </a:r>
          </a:p>
          <a:p>
            <a:pPr fontAlgn="base"/>
            <a:r>
              <a:rPr lang="en-US" sz="2000" b="1" i="0" u="none" strike="noStrike" dirty="0">
                <a:effectLst/>
                <a:latin typeface="Arial"/>
                <a:cs typeface="Arial"/>
              </a:rPr>
              <a:t>Educational Review:  </a:t>
            </a:r>
            <a:r>
              <a:rPr lang="en-US" sz="2000" dirty="0">
                <a:latin typeface="Arial"/>
                <a:cs typeface="Arial"/>
              </a:rPr>
              <a:t>Any Resident</a:t>
            </a:r>
            <a:r>
              <a:rPr lang="en-US" sz="2000" b="0" i="0" u="none" strike="noStrike" dirty="0">
                <a:effectLst/>
                <a:latin typeface="Arial"/>
                <a:cs typeface="Arial"/>
              </a:rPr>
              <a:t> </a:t>
            </a:r>
            <a:r>
              <a:rPr lang="en-US" sz="2000" dirty="0">
                <a:latin typeface="Arial"/>
                <a:cs typeface="Arial"/>
              </a:rPr>
              <a:t>Drs who receive</a:t>
            </a:r>
            <a:r>
              <a:rPr lang="en-US" sz="2000" b="0" i="0" u="none" strike="noStrike" dirty="0">
                <a:effectLst/>
                <a:latin typeface="Arial"/>
                <a:cs typeface="Arial"/>
              </a:rPr>
              <a:t> an Outcome 2 at their annual ARCP will be required to have an Educational review 6 months after their initial ARCP with their educational supervisor</a:t>
            </a:r>
            <a:r>
              <a:rPr lang="en-US" sz="2000" dirty="0">
                <a:latin typeface="Arial"/>
                <a:cs typeface="Arial"/>
              </a:rPr>
              <a:t> to review SMART objectives and progress.</a:t>
            </a:r>
            <a:endParaRPr lang="en-US" sz="2000" b="0" i="0" dirty="0">
              <a:effectLst/>
              <a:latin typeface="Arial"/>
              <a:cs typeface="Arial"/>
            </a:endParaRPr>
          </a:p>
          <a:p>
            <a:endParaRPr lang="en-GB"/>
          </a:p>
        </p:txBody>
      </p:sp>
      <p:sp>
        <p:nvSpPr>
          <p:cNvPr id="4" name="Title 3">
            <a:extLst>
              <a:ext uri="{FF2B5EF4-FFF2-40B4-BE49-F238E27FC236}">
                <a16:creationId xmlns:a16="http://schemas.microsoft.com/office/drawing/2014/main" id="{E69269EC-F552-5090-DF9B-A1B52AAA1B30}"/>
              </a:ext>
            </a:extLst>
          </p:cNvPr>
          <p:cNvSpPr>
            <a:spLocks noGrp="1"/>
          </p:cNvSpPr>
          <p:nvPr>
            <p:ph type="title"/>
          </p:nvPr>
        </p:nvSpPr>
        <p:spPr/>
        <p:txBody>
          <a:bodyPr>
            <a:normAutofit/>
          </a:bodyPr>
          <a:lstStyle/>
          <a:p>
            <a:r>
              <a:rPr lang="en-GB">
                <a:solidFill>
                  <a:schemeClr val="bg2"/>
                </a:solidFill>
              </a:rPr>
              <a:t>Annual Review of Competence Progression (ARCP)</a:t>
            </a:r>
            <a:endParaRPr lang="en-GB"/>
          </a:p>
        </p:txBody>
      </p:sp>
    </p:spTree>
    <p:extLst>
      <p:ext uri="{BB962C8B-B14F-4D97-AF65-F5344CB8AC3E}">
        <p14:creationId xmlns:p14="http://schemas.microsoft.com/office/powerpoint/2010/main" val="1177918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FE5428-51F8-7597-860B-FED532177B7A}"/>
              </a:ext>
            </a:extLst>
          </p:cNvPr>
          <p:cNvPicPr>
            <a:picLocks noChangeAspect="1"/>
          </p:cNvPicPr>
          <p:nvPr/>
        </p:nvPicPr>
        <p:blipFill>
          <a:blip r:embed="rId3"/>
          <a:stretch>
            <a:fillRect/>
          </a:stretch>
        </p:blipFill>
        <p:spPr>
          <a:xfrm>
            <a:off x="8516326" y="3056426"/>
            <a:ext cx="3004039" cy="1731841"/>
          </a:xfrm>
          <a:prstGeom prst="rect">
            <a:avLst/>
          </a:prstGeom>
        </p:spPr>
      </p:pic>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ormAutofit/>
          </a:bodyPr>
          <a:lstStyle/>
          <a:p>
            <a:r>
              <a:rPr lang="en-GB" sz="3200">
                <a:solidFill>
                  <a:schemeClr val="bg2"/>
                </a:solidFill>
              </a:rPr>
              <a:t>Annual Review of Competence Progression (ARCP)</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413958"/>
            <a:ext cx="11088000" cy="5012042"/>
          </a:xfrm>
        </p:spPr>
        <p:txBody>
          <a:bodyPr vert="horz" lIns="0" tIns="0" rIns="0" bIns="0" rtlCol="0" anchor="t">
            <a:normAutofit fontScale="85000" lnSpcReduction="20000"/>
          </a:bodyPr>
          <a:lstStyle/>
          <a:p>
            <a:r>
              <a:rPr lang="en-GB" sz="2400" dirty="0"/>
              <a:t>ARCPs ensure that all competencies and elements of the curriculum have been met to progress to the next year of training</a:t>
            </a:r>
            <a:br>
              <a:rPr lang="en-GB" sz="2400" dirty="0"/>
            </a:br>
            <a:endParaRPr lang="en-GB" sz="2400" dirty="0"/>
          </a:p>
          <a:p>
            <a:r>
              <a:rPr lang="en-GB" sz="2400" dirty="0"/>
              <a:t>The Programme Support Team organises ARCPs across the year.  Any queries to </a:t>
            </a:r>
            <a:r>
              <a:rPr lang="en-GB" sz="2400" b="0" i="0" dirty="0">
                <a:solidFill>
                  <a:srgbClr val="425563"/>
                </a:solidFill>
                <a:effectLst/>
                <a:latin typeface="+mn-lt"/>
                <a:hlinkClick r:id="rId4"/>
              </a:rPr>
              <a:t>england.psychiatry.nw@nhs.net</a:t>
            </a:r>
            <a:endParaRPr lang="en-GB" sz="2400" b="0" i="0" dirty="0">
              <a:solidFill>
                <a:srgbClr val="425563"/>
              </a:solidFill>
              <a:effectLst/>
              <a:latin typeface="+mn-lt"/>
            </a:endParaRPr>
          </a:p>
          <a:p>
            <a:endParaRPr lang="en-GB" sz="1700" dirty="0"/>
          </a:p>
          <a:p>
            <a:r>
              <a:rPr lang="en-GB" sz="2400" dirty="0"/>
              <a:t>Required to have an annual ARCP as per the Gold Guide.   </a:t>
            </a:r>
          </a:p>
          <a:p>
            <a:endParaRPr lang="en-GB" sz="1700" dirty="0"/>
          </a:p>
          <a:p>
            <a:r>
              <a:rPr lang="en-GB" sz="2400" dirty="0"/>
              <a:t>Less than full time (LTFT) doctors may have more than one depending </a:t>
            </a:r>
            <a:endParaRPr lang="en-GB" sz="2400"/>
          </a:p>
          <a:p>
            <a:r>
              <a:rPr lang="en-GB" sz="2400" dirty="0"/>
              <a:t>on progression dates. </a:t>
            </a:r>
            <a:endParaRPr lang="en-GB" sz="2400" dirty="0">
              <a:cs typeface="Arial"/>
            </a:endParaRPr>
          </a:p>
          <a:p>
            <a:r>
              <a:rPr lang="en-GB" sz="2400" dirty="0"/>
              <a:t>(refer to your CCT calculator) </a:t>
            </a:r>
            <a:endParaRPr lang="en-GB" sz="2400" dirty="0">
              <a:cs typeface="Arial"/>
            </a:endParaRPr>
          </a:p>
          <a:p>
            <a:endParaRPr lang="en-GB" sz="1700" dirty="0"/>
          </a:p>
          <a:p>
            <a:r>
              <a:rPr lang="en-GB" sz="2400" dirty="0"/>
              <a:t>Your first ARCP will be Summer 2026.  Confirmation of the exact date will be sent from </a:t>
            </a:r>
            <a:r>
              <a:rPr lang="en-GB" sz="2400" b="0" i="0" dirty="0">
                <a:solidFill>
                  <a:srgbClr val="425563"/>
                </a:solidFill>
                <a:effectLst/>
                <a:latin typeface="+mn-lt"/>
                <a:hlinkClick r:id="rId4"/>
              </a:rPr>
              <a:t>england.psychiatry.nw@nhs.net</a:t>
            </a:r>
            <a:r>
              <a:rPr lang="en-GB" sz="2400" b="0" i="0" dirty="0">
                <a:solidFill>
                  <a:srgbClr val="425563"/>
                </a:solidFill>
                <a:effectLst/>
                <a:latin typeface="+mn-lt"/>
              </a:rPr>
              <a:t> </a:t>
            </a:r>
            <a:r>
              <a:rPr lang="en-GB" sz="2400" dirty="0"/>
              <a:t>6 weeks prior.  This will be held over MS Teams, and you are </a:t>
            </a:r>
            <a:r>
              <a:rPr lang="en-GB" sz="2400" b="1" dirty="0"/>
              <a:t>not</a:t>
            </a:r>
            <a:r>
              <a:rPr lang="en-GB" sz="2400" dirty="0"/>
              <a:t> required to attend. If required, you may need to attend a feedback panel </a:t>
            </a:r>
            <a:r>
              <a:rPr lang="en-GB" sz="2400" u="sng" dirty="0"/>
              <a:t>Dates TBC</a:t>
            </a:r>
          </a:p>
          <a:p>
            <a:endParaRPr lang="en-GB" sz="1700" dirty="0"/>
          </a:p>
          <a:p>
            <a:r>
              <a:rPr lang="en-GB" sz="2400" dirty="0"/>
              <a:t>ePortfolio to be updated at least 5-7 days prior to this date.</a:t>
            </a:r>
          </a:p>
          <a:p>
            <a:endParaRPr lang="en-GB" sz="2400" dirty="0"/>
          </a:p>
        </p:txBody>
      </p:sp>
    </p:spTree>
    <p:extLst>
      <p:ext uri="{BB962C8B-B14F-4D97-AF65-F5344CB8AC3E}">
        <p14:creationId xmlns:p14="http://schemas.microsoft.com/office/powerpoint/2010/main" val="4256579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ormAutofit/>
          </a:bodyPr>
          <a:lstStyle/>
          <a:p>
            <a:r>
              <a:rPr lang="en-GB" sz="3200">
                <a:solidFill>
                  <a:schemeClr val="bg2"/>
                </a:solidFill>
              </a:rPr>
              <a:t>ARCPs continued</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215957"/>
            <a:ext cx="11088000" cy="5012042"/>
          </a:xfrm>
        </p:spPr>
        <p:txBody>
          <a:bodyPr vert="horz" lIns="0" tIns="0" rIns="0" bIns="0" rtlCol="0" anchor="t">
            <a:normAutofit/>
          </a:bodyPr>
          <a:lstStyle/>
          <a:p>
            <a:endParaRPr lang="en-GB" sz="2400"/>
          </a:p>
          <a:p>
            <a:r>
              <a:rPr lang="en-GB" sz="2400" dirty="0"/>
              <a:t>Form R – need to be submitted before each ARCP.  Mandatory for revalidation. </a:t>
            </a:r>
            <a:r>
              <a:rPr lang="en-GB" sz="2400" dirty="0">
                <a:solidFill>
                  <a:srgbClr val="FF0000"/>
                </a:solidFill>
              </a:rPr>
              <a:t>Please complete the entire form at least 2 weeks prior to your ARCP Panel.</a:t>
            </a:r>
            <a:endParaRPr lang="en-GB" sz="2400" dirty="0">
              <a:solidFill>
                <a:srgbClr val="FF0000"/>
              </a:solidFill>
              <a:cs typeface="Arial"/>
            </a:endParaRPr>
          </a:p>
          <a:p>
            <a:endParaRPr lang="en-GB" sz="1050"/>
          </a:p>
          <a:p>
            <a:r>
              <a:rPr lang="en-GB" sz="2400" dirty="0">
                <a:solidFill>
                  <a:srgbClr val="FF0000"/>
                </a:solidFill>
              </a:rPr>
              <a:t>Keep us up to date with email address – not doctors.org</a:t>
            </a:r>
            <a:endParaRPr lang="en-GB" sz="2400" dirty="0">
              <a:solidFill>
                <a:srgbClr val="FF0000"/>
              </a:solidFill>
              <a:cs typeface="Arial"/>
            </a:endParaRPr>
          </a:p>
          <a:p>
            <a:endParaRPr lang="en-GB" sz="1050"/>
          </a:p>
          <a:p>
            <a:r>
              <a:rPr lang="en-GB" sz="2400" dirty="0"/>
              <a:t>ARCP dates are uploaded in advance to our website.  Please also refer to our website for ARCP Guidance </a:t>
            </a:r>
            <a:r>
              <a:rPr lang="en-GB" sz="1800" dirty="0">
                <a:hlinkClick r:id="rId3"/>
              </a:rPr>
              <a:t>https://www.nwpgmd.nhs.uk/Specialty_Schools/Psychiatry</a:t>
            </a:r>
            <a:endParaRPr lang="en-GB" sz="1800">
              <a:cs typeface="Arial" panose="020B0604020202020204"/>
            </a:endParaRPr>
          </a:p>
          <a:p>
            <a:r>
              <a:rPr lang="en-GB" sz="2400" dirty="0"/>
              <a:t> </a:t>
            </a:r>
            <a:endParaRPr lang="en-GB" sz="2400" dirty="0">
              <a:cs typeface="Arial"/>
            </a:endParaRPr>
          </a:p>
          <a:p>
            <a:r>
              <a:rPr lang="en-GB" sz="2400" dirty="0"/>
              <a:t>Please ensure to read the Curriculum and the information on the Royal College of Psychiatry website </a:t>
            </a:r>
            <a:r>
              <a:rPr lang="en-GB" sz="2400" b="0" i="0" dirty="0">
                <a:solidFill>
                  <a:srgbClr val="000000"/>
                </a:solidFill>
                <a:effectLst/>
                <a:latin typeface="Arial"/>
                <a:cs typeface="Arial"/>
                <a:hlinkClick r:id="rId4"/>
              </a:rPr>
              <a:t>https://www.rcpsych.ac.uk/training/curricula-and-guidance</a:t>
            </a:r>
            <a:endParaRPr lang="en-GB" sz="2400" b="0" i="0">
              <a:solidFill>
                <a:srgbClr val="000000"/>
              </a:solidFill>
              <a:effectLst/>
              <a:latin typeface="Arial" panose="020B0604020202020204" pitchFamily="34" charset="0"/>
              <a:cs typeface="Arial" panose="020B0604020202020204" pitchFamily="34" charset="0"/>
            </a:endParaRPr>
          </a:p>
          <a:p>
            <a:endParaRPr lang="en-GB" sz="2400"/>
          </a:p>
          <a:p>
            <a:endParaRPr lang="en-GB" sz="2400"/>
          </a:p>
        </p:txBody>
      </p:sp>
    </p:spTree>
    <p:extLst>
      <p:ext uri="{BB962C8B-B14F-4D97-AF65-F5344CB8AC3E}">
        <p14:creationId xmlns:p14="http://schemas.microsoft.com/office/powerpoint/2010/main" val="1350789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ormAutofit fontScale="90000"/>
          </a:bodyPr>
          <a:lstStyle/>
          <a:p>
            <a:r>
              <a:rPr lang="en-GB">
                <a:solidFill>
                  <a:schemeClr val="bg2"/>
                </a:solidFill>
              </a:rPr>
              <a:t>ARCP Outcomes</a:t>
            </a:r>
            <a:br>
              <a:rPr lang="en-GB" sz="3200">
                <a:solidFill>
                  <a:schemeClr val="bg2"/>
                </a:solidFill>
              </a:rPr>
            </a:br>
            <a:endParaRPr lang="en-GB" sz="3200">
              <a:solidFill>
                <a:schemeClr val="bg2"/>
              </a:solidFill>
            </a:endParaRPr>
          </a:p>
        </p:txBody>
      </p:sp>
      <p:pic>
        <p:nvPicPr>
          <p:cNvPr id="3" name="Picture 2">
            <a:extLst>
              <a:ext uri="{FF2B5EF4-FFF2-40B4-BE49-F238E27FC236}">
                <a16:creationId xmlns:a16="http://schemas.microsoft.com/office/drawing/2014/main" id="{CCE5C1FA-9785-7990-F68A-F32939AEBC41}"/>
              </a:ext>
            </a:extLst>
          </p:cNvPr>
          <p:cNvPicPr>
            <a:picLocks noChangeAspect="1"/>
          </p:cNvPicPr>
          <p:nvPr/>
        </p:nvPicPr>
        <p:blipFill>
          <a:blip r:embed="rId3"/>
          <a:stretch>
            <a:fillRect/>
          </a:stretch>
        </p:blipFill>
        <p:spPr>
          <a:xfrm>
            <a:off x="432000" y="1176889"/>
            <a:ext cx="11182826" cy="5249111"/>
          </a:xfrm>
          <a:prstGeom prst="rect">
            <a:avLst/>
          </a:prstGeom>
        </p:spPr>
      </p:pic>
    </p:spTree>
    <p:extLst>
      <p:ext uri="{BB962C8B-B14F-4D97-AF65-F5344CB8AC3E}">
        <p14:creationId xmlns:p14="http://schemas.microsoft.com/office/powerpoint/2010/main" val="1027753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E49B6DBDA2E244A656E5A9FAD2271E" ma:contentTypeVersion="24" ma:contentTypeDescription="Create a new document." ma:contentTypeScope="" ma:versionID="60dfaa6e2e0c445b4e79c9c731f742d4">
  <xsd:schema xmlns:xsd="http://www.w3.org/2001/XMLSchema" xmlns:xs="http://www.w3.org/2001/XMLSchema" xmlns:p="http://schemas.microsoft.com/office/2006/metadata/properties" xmlns:ns1="http://schemas.microsoft.com/sharepoint/v3" xmlns:ns2="c8f649a0-3e83-4553-a0ab-61789a59e46d" xmlns:ns3="95000245-4851-4a97-995f-7984bf42a563" targetNamespace="http://schemas.microsoft.com/office/2006/metadata/properties" ma:root="true" ma:fieldsID="d38cccc295fac521af66ea4667b78779" ns1:_="" ns2:_="" ns3:_="">
    <xsd:import namespace="http://schemas.microsoft.com/sharepoint/v3"/>
    <xsd:import namespace="c8f649a0-3e83-4553-a0ab-61789a59e46d"/>
    <xsd:import namespace="95000245-4851-4a97-995f-7984bf42a56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f649a0-3e83-4553-a0ab-61789a59e46d"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6" nillable="true" ma:displayName="MediaServiceDateTaken" ma:description="" ma:hidden="true" ma:internalName="MediaServiceDateTaken" ma:readOnly="true">
      <xsd:simpleType>
        <xsd:restriction base="dms:Text"/>
      </xsd:simpleType>
    </xsd:element>
    <xsd:element name="MediaLengthInSeconds" ma:index="7" nillable="true" ma:displayName="MediaLengthInSeconds" ma:description="" ma:internalName="MediaLengthInSeconds" ma:readOnly="true">
      <xsd:simpleType>
        <xsd:restriction base="dms:Unknown"/>
      </xsd:simpleType>
    </xsd:element>
    <xsd:element name="MediaServiceGenerationTime" ma:index="8" nillable="true" ma:displayName="MediaServiceGenerationTime" ma:hidden="true" ma:internalName="MediaServiceGenerationTime" ma:readOnly="true">
      <xsd:simpleType>
        <xsd:restriction base="dms:Text"/>
      </xsd:simpleType>
    </xsd:element>
    <xsd:element name="MediaServiceEventHashCode" ma:index="9" nillable="true" ma:displayName="MediaServiceEventHashCode" ma:hidden="true" ma:internalName="MediaServiceEventHashCode" ma:readOnly="true">
      <xsd:simpleType>
        <xsd:restriction base="dms:Text"/>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000245-4851-4a97-995f-7984bf42a563" elementFormDefault="qualified">
    <xsd:import namespace="http://schemas.microsoft.com/office/2006/documentManagement/types"/>
    <xsd:import namespace="http://schemas.microsoft.com/office/infopath/2007/PartnerControls"/>
    <xsd:element name="SharedWithUsers" ma:index="11"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2.xml><?xml version="1.0" encoding="utf-8"?>
<ds:datastoreItem xmlns:ds="http://schemas.openxmlformats.org/officeDocument/2006/customXml" ds:itemID="{A12B3C52-C4E5-4003-8240-632FDE102EAB}">
  <ds:schemaRefs>
    <ds:schemaRef ds:uri="c8f649a0-3e83-4553-a0ab-61789a59e46d"/>
    <ds:schemaRef ds:uri="http://purl.org/dc/terms/"/>
    <ds:schemaRef ds:uri="http://purl.org/dc/dcmitype/"/>
    <ds:schemaRef ds:uri="http://purl.org/dc/elements/1.1/"/>
    <ds:schemaRef ds:uri="http://schemas.microsoft.com/sharepoint/v3"/>
    <ds:schemaRef ds:uri="http://schemas.microsoft.com/office/infopath/2007/PartnerControls"/>
    <ds:schemaRef ds:uri="http://schemas.openxmlformats.org/package/2006/metadata/core-properties"/>
    <ds:schemaRef ds:uri="http://schemas.microsoft.com/office/2006/documentManagement/types"/>
    <ds:schemaRef ds:uri="95000245-4851-4a97-995f-7984bf42a56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EF7B445-A928-4324-A69A-035EB724741E}">
  <ds:schemaRefs>
    <ds:schemaRef ds:uri="95000245-4851-4a97-995f-7984bf42a563"/>
    <ds:schemaRef ds:uri="c8f649a0-3e83-4553-a0ab-61789a59e4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NHSD-Refresh-Theme-NOV1120B</Template>
  <TotalTime>0</TotalTime>
  <Words>2381</Words>
  <Application>Microsoft Office PowerPoint</Application>
  <PresentationFormat>Widescreen</PresentationFormat>
  <Paragraphs>259</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NHSD-Refresh-Theme-NOV1120B</vt:lpstr>
      <vt:lpstr>NHS England (North-West)  Core Psychiatry Induction</vt:lpstr>
      <vt:lpstr>NHS England (working across the north west)</vt:lpstr>
      <vt:lpstr>School of Psychiatry Overview The administration team is based at Regatta Place, Liverpool​.  ​Please use the generic email address when contacting the team:  england.psychiatry.nw@nhs.net       </vt:lpstr>
      <vt:lpstr>PowerPoint Presentation</vt:lpstr>
      <vt:lpstr>Programme Support - What we do </vt:lpstr>
      <vt:lpstr>Annual Review of Competence Progression (ARCP)</vt:lpstr>
      <vt:lpstr>Annual Review of Competence Progression (ARCP)</vt:lpstr>
      <vt:lpstr>ARCPs continued</vt:lpstr>
      <vt:lpstr>ARCP Outcomes </vt:lpstr>
      <vt:lpstr>ARCP Tips</vt:lpstr>
      <vt:lpstr>Who can help you?</vt:lpstr>
      <vt:lpstr>Occupational Health (OH) service </vt:lpstr>
      <vt:lpstr>Coaching and Mentoring Services </vt:lpstr>
      <vt:lpstr>Professional Support &amp; Wellbeing Service (PSW)</vt:lpstr>
      <vt:lpstr>NHSE NW Policies &amp; Procedures https://www.nwpgmd.nhs.uk/policies-procedures  </vt:lpstr>
      <vt:lpstr>NHSE NW Policies &amp; Procedures </vt:lpstr>
      <vt:lpstr>NHSE NW Policies &amp; Procedures </vt:lpstr>
      <vt:lpstr>NHSE NW Policies &amp; Procedures </vt:lpstr>
      <vt:lpstr>Lead Employer Organisation (LEO) </vt:lpstr>
      <vt:lpstr>How Can You Help? </vt:lpstr>
      <vt:lpstr>Useful sites  </vt:lpstr>
      <vt:lpstr>PowerPoint Presentation</vt:lpstr>
      <vt:lpstr>End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Gregory Wye</dc:creator>
  <cp:lastModifiedBy>MROZEK, Sarah (NHS ENGLAND - T1510)</cp:lastModifiedBy>
  <cp:revision>210</cp:revision>
  <dcterms:created xsi:type="dcterms:W3CDTF">2020-11-30T10:49:03Z</dcterms:created>
  <dcterms:modified xsi:type="dcterms:W3CDTF">2025-09-09T09:30:34Z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0x01010029E49B6DBDA2E244A656E5A9FAD2271E</vt:lpwstr>
  </property>
  <property fmtid="{D5CDD505-2E9C-101B-9397-08002B2CF9AE}" pid="3" name="_dlc_DocIdItemGuid">
    <vt:lpwstr>56579ddb-1cdf-4035-9a3d-2da04fab6c26</vt:lpwstr>
  </property>
  <property fmtid="{D5CDD505-2E9C-101B-9397-08002B2CF9AE}" pid="4" name="MediaServiceImageTags">
    <vt:lpwstr/>
  </property>
  <property fmtid="{D5CDD505-2E9C-101B-9397-08002B2CF9AE}" pid="5" name="_ExtendedDescription">
    <vt:lpwstr/>
  </property>
</Properties>
</file>