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0" r:id="rId1"/>
  </p:sldMasterIdLst>
  <p:sldIdLst>
    <p:sldId id="256" r:id="rId2"/>
    <p:sldId id="257" r:id="rId3"/>
    <p:sldId id="258" r:id="rId4"/>
    <p:sldId id="261" r:id="rId5"/>
    <p:sldId id="273" r:id="rId6"/>
    <p:sldId id="277" r:id="rId7"/>
    <p:sldId id="262" r:id="rId8"/>
    <p:sldId id="271" r:id="rId9"/>
    <p:sldId id="279" r:id="rId10"/>
    <p:sldId id="260" r:id="rId11"/>
    <p:sldId id="263" r:id="rId12"/>
    <p:sldId id="269" r:id="rId13"/>
    <p:sldId id="280" r:id="rId14"/>
    <p:sldId id="276" r:id="rId15"/>
    <p:sldId id="281" r:id="rId16"/>
    <p:sldId id="282" r:id="rId17"/>
    <p:sldId id="264" r:id="rId18"/>
    <p:sldId id="270" r:id="rId19"/>
    <p:sldId id="265" r:id="rId20"/>
    <p:sldId id="266" r:id="rId21"/>
    <p:sldId id="267" r:id="rId22"/>
    <p:sldId id="268" r:id="rId23"/>
    <p:sldId id="274" r:id="rId24"/>
    <p:sldId id="272" r:id="rId25"/>
    <p:sldId id="278" r:id="rId26"/>
    <p:sldId id="275"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863"/>
    <p:restoredTop sz="94662"/>
  </p:normalViewPr>
  <p:slideViewPr>
    <p:cSldViewPr snapToGrid="0" snapToObjects="1">
      <p:cViewPr varScale="1">
        <p:scale>
          <a:sx n="66" d="100"/>
          <a:sy n="66" d="100"/>
        </p:scale>
        <p:origin x="58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GB"/>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73750BC0-1315-7A41-BE52-C759AAAF9742}" type="datetimeFigureOut">
              <a:rPr lang="en-US" smtClean="0"/>
              <a:t>2/1/2023</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2889A34E-9E84-6547-8CC8-3C2F7DC3A5C7}"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90991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3750BC0-1315-7A41-BE52-C759AAAF9742}" type="datetimeFigureOut">
              <a:rPr lang="en-US" smtClean="0"/>
              <a:t>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89A34E-9E84-6547-8CC8-3C2F7DC3A5C7}"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4655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3750BC0-1315-7A41-BE52-C759AAAF9742}" type="datetimeFigureOut">
              <a:rPr lang="en-US" smtClean="0"/>
              <a:t>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89A34E-9E84-6547-8CC8-3C2F7DC3A5C7}"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09063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3750BC0-1315-7A41-BE52-C759AAAF9742}" type="datetimeFigureOut">
              <a:rPr lang="en-US" smtClean="0"/>
              <a:t>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89A34E-9E84-6547-8CC8-3C2F7DC3A5C7}"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15893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GB"/>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3750BC0-1315-7A41-BE52-C759AAAF9742}" type="datetimeFigureOut">
              <a:rPr lang="en-US" smtClean="0"/>
              <a:t>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89A34E-9E84-6547-8CC8-3C2F7DC3A5C7}"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68803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GB"/>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73750BC0-1315-7A41-BE52-C759AAAF9742}" type="datetimeFigureOut">
              <a:rPr lang="en-US" smtClean="0"/>
              <a:t>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89A34E-9E84-6547-8CC8-3C2F7DC3A5C7}"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64246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GB"/>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73750BC0-1315-7A41-BE52-C759AAAF9742}" type="datetimeFigureOut">
              <a:rPr lang="en-US" smtClean="0"/>
              <a:t>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89A34E-9E84-6547-8CC8-3C2F7DC3A5C7}"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27352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73750BC0-1315-7A41-BE52-C759AAAF9742}" type="datetimeFigureOut">
              <a:rPr lang="en-US" smtClean="0"/>
              <a:t>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89A34E-9E84-6547-8CC8-3C2F7DC3A5C7}"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18339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750BC0-1315-7A41-BE52-C759AAAF9742}" type="datetimeFigureOut">
              <a:rPr lang="en-US" smtClean="0"/>
              <a:t>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89A34E-9E84-6547-8CC8-3C2F7DC3A5C7}" type="slidenum">
              <a:rPr lang="en-US" smtClean="0"/>
              <a:t>‹#›</a:t>
            </a:fld>
            <a:endParaRPr lang="en-US"/>
          </a:p>
        </p:txBody>
      </p:sp>
    </p:spTree>
    <p:extLst>
      <p:ext uri="{BB962C8B-B14F-4D97-AF65-F5344CB8AC3E}">
        <p14:creationId xmlns:p14="http://schemas.microsoft.com/office/powerpoint/2010/main" val="2829723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GB"/>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73750BC0-1315-7A41-BE52-C759AAAF9742}" type="datetimeFigureOut">
              <a:rPr lang="en-US" smtClean="0"/>
              <a:t>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89A34E-9E84-6547-8CC8-3C2F7DC3A5C7}"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25294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73750BC0-1315-7A41-BE52-C759AAAF9742}" type="datetimeFigureOut">
              <a:rPr lang="en-US" smtClean="0"/>
              <a:t>2/1/2023</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2889A34E-9E84-6547-8CC8-3C2F7DC3A5C7}"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89788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cstate="email">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73750BC0-1315-7A41-BE52-C759AAAF9742}" type="datetimeFigureOut">
              <a:rPr lang="en-US" smtClean="0"/>
              <a:t>2/1/2023</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2889A34E-9E84-6547-8CC8-3C2F7DC3A5C7}"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988890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2.xml"/><Relationship Id="rId4" Type="http://schemas.openxmlformats.org/officeDocument/2006/relationships/image" Target="../media/image7.tiff"/></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tiff"/><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3C20C-A87A-864D-8D41-26DFFCC935FA}"/>
              </a:ext>
            </a:extLst>
          </p:cNvPr>
          <p:cNvSpPr>
            <a:spLocks noGrp="1"/>
          </p:cNvSpPr>
          <p:nvPr>
            <p:ph type="ctrTitle"/>
          </p:nvPr>
        </p:nvSpPr>
        <p:spPr>
          <a:xfrm>
            <a:off x="2086272" y="804821"/>
            <a:ext cx="9300088" cy="2541431"/>
          </a:xfrm>
        </p:spPr>
        <p:txBody>
          <a:bodyPr>
            <a:normAutofit fontScale="90000"/>
          </a:bodyPr>
          <a:lstStyle/>
          <a:p>
            <a:r>
              <a:rPr lang="en-GB" dirty="0"/>
              <a:t>Hydronephrosis in palliative care patients</a:t>
            </a:r>
            <a:endParaRPr lang="en-US" dirty="0"/>
          </a:p>
        </p:txBody>
      </p:sp>
      <p:sp>
        <p:nvSpPr>
          <p:cNvPr id="3" name="Subtitle 2">
            <a:extLst>
              <a:ext uri="{FF2B5EF4-FFF2-40B4-BE49-F238E27FC236}">
                <a16:creationId xmlns:a16="http://schemas.microsoft.com/office/drawing/2014/main" id="{EC83E7CC-E6C8-5745-94B6-7AB5CAA064AC}"/>
              </a:ext>
            </a:extLst>
          </p:cNvPr>
          <p:cNvSpPr>
            <a:spLocks noGrp="1"/>
          </p:cNvSpPr>
          <p:nvPr>
            <p:ph type="subTitle" idx="1"/>
          </p:nvPr>
        </p:nvSpPr>
        <p:spPr>
          <a:xfrm>
            <a:off x="2417780" y="3531204"/>
            <a:ext cx="8637072" cy="1514929"/>
          </a:xfrm>
        </p:spPr>
        <p:txBody>
          <a:bodyPr>
            <a:normAutofit/>
          </a:bodyPr>
          <a:lstStyle/>
          <a:p>
            <a:r>
              <a:rPr lang="en-US" dirty="0"/>
              <a:t>Marius Craciun</a:t>
            </a:r>
          </a:p>
          <a:p>
            <a:r>
              <a:rPr lang="en-US" dirty="0"/>
              <a:t>ST7 Urology, HENW Deanery</a:t>
            </a:r>
          </a:p>
        </p:txBody>
      </p:sp>
    </p:spTree>
    <p:extLst>
      <p:ext uri="{BB962C8B-B14F-4D97-AF65-F5344CB8AC3E}">
        <p14:creationId xmlns:p14="http://schemas.microsoft.com/office/powerpoint/2010/main" val="765512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770B5-F2AF-FF48-9E67-C77734917E23}"/>
              </a:ext>
            </a:extLst>
          </p:cNvPr>
          <p:cNvSpPr>
            <a:spLocks noGrp="1"/>
          </p:cNvSpPr>
          <p:nvPr>
            <p:ph type="title"/>
          </p:nvPr>
        </p:nvSpPr>
        <p:spPr/>
        <p:txBody>
          <a:bodyPr/>
          <a:lstStyle/>
          <a:p>
            <a:r>
              <a:rPr lang="en-US" dirty="0"/>
              <a:t>Nephrostomy </a:t>
            </a:r>
          </a:p>
        </p:txBody>
      </p:sp>
      <p:sp>
        <p:nvSpPr>
          <p:cNvPr id="3" name="Content Placeholder 2">
            <a:extLst>
              <a:ext uri="{FF2B5EF4-FFF2-40B4-BE49-F238E27FC236}">
                <a16:creationId xmlns:a16="http://schemas.microsoft.com/office/drawing/2014/main" id="{19EBD185-A9AA-C14B-BDBB-93EC773B8392}"/>
              </a:ext>
            </a:extLst>
          </p:cNvPr>
          <p:cNvSpPr>
            <a:spLocks noGrp="1"/>
          </p:cNvSpPr>
          <p:nvPr>
            <p:ph idx="1"/>
          </p:nvPr>
        </p:nvSpPr>
        <p:spPr>
          <a:xfrm>
            <a:off x="1451579" y="2015732"/>
            <a:ext cx="9603275" cy="3780157"/>
          </a:xfrm>
        </p:spPr>
        <p:txBody>
          <a:bodyPr>
            <a:normAutofit fontScale="92500" lnSpcReduction="20000"/>
          </a:bodyPr>
          <a:lstStyle/>
          <a:p>
            <a:r>
              <a:rPr lang="en-US" sz="2400" dirty="0"/>
              <a:t>Pros</a:t>
            </a:r>
          </a:p>
          <a:p>
            <a:pPr lvl="1"/>
            <a:r>
              <a:rPr lang="en-US" sz="2000" dirty="0"/>
              <a:t>More likely to improve and preserve renal function than stents (</a:t>
            </a:r>
            <a:r>
              <a:rPr lang="en-GB" sz="2000" dirty="0"/>
              <a:t>? better for younger patient requiring aggressive chemotherapy to improve survival)</a:t>
            </a:r>
            <a:endParaRPr lang="en-US" sz="2000" dirty="0"/>
          </a:p>
          <a:p>
            <a:pPr lvl="1"/>
            <a:r>
              <a:rPr lang="en-US" sz="2000" dirty="0"/>
              <a:t>Can be done under LA</a:t>
            </a:r>
          </a:p>
          <a:p>
            <a:r>
              <a:rPr lang="en-US" sz="2400" dirty="0"/>
              <a:t>Cons</a:t>
            </a:r>
          </a:p>
          <a:p>
            <a:pPr lvl="1"/>
            <a:r>
              <a:rPr lang="en-US" sz="2000" dirty="0"/>
              <a:t>Prone to blockages and can dislodge and needs reinsertion</a:t>
            </a:r>
          </a:p>
          <a:p>
            <a:pPr lvl="1"/>
            <a:r>
              <a:rPr lang="en-US" sz="2000" dirty="0"/>
              <a:t>Dressing care, can leak, source of infection (some oncologists don’t like them)</a:t>
            </a:r>
          </a:p>
          <a:p>
            <a:pPr lvl="1"/>
            <a:r>
              <a:rPr lang="en-US" sz="2000" dirty="0"/>
              <a:t>Ideally exchange every 3 months</a:t>
            </a:r>
            <a:endParaRPr lang="en-US" sz="2400" dirty="0"/>
          </a:p>
          <a:p>
            <a:r>
              <a:rPr lang="en-US" sz="2400" dirty="0"/>
              <a:t>Risks</a:t>
            </a:r>
          </a:p>
          <a:p>
            <a:pPr lvl="1"/>
            <a:r>
              <a:rPr lang="en-US" sz="2200" dirty="0"/>
              <a:t>Bleeding, bowel injury, failure</a:t>
            </a:r>
          </a:p>
          <a:p>
            <a:endParaRPr lang="en-US" sz="2400" dirty="0"/>
          </a:p>
          <a:p>
            <a:pPr lvl="1"/>
            <a:endParaRPr lang="en-US" sz="2000" dirty="0"/>
          </a:p>
        </p:txBody>
      </p:sp>
    </p:spTree>
    <p:extLst>
      <p:ext uri="{BB962C8B-B14F-4D97-AF65-F5344CB8AC3E}">
        <p14:creationId xmlns:p14="http://schemas.microsoft.com/office/powerpoint/2010/main" val="3010283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5549A-6D82-5147-94AD-9626C4BB9C14}"/>
              </a:ext>
            </a:extLst>
          </p:cNvPr>
          <p:cNvSpPr>
            <a:spLocks noGrp="1"/>
          </p:cNvSpPr>
          <p:nvPr>
            <p:ph type="title"/>
          </p:nvPr>
        </p:nvSpPr>
        <p:spPr/>
        <p:txBody>
          <a:bodyPr/>
          <a:lstStyle/>
          <a:p>
            <a:r>
              <a:rPr lang="en-US" dirty="0"/>
              <a:t>Ureteric stent</a:t>
            </a:r>
          </a:p>
        </p:txBody>
      </p:sp>
      <p:sp>
        <p:nvSpPr>
          <p:cNvPr id="3" name="Content Placeholder 2">
            <a:extLst>
              <a:ext uri="{FF2B5EF4-FFF2-40B4-BE49-F238E27FC236}">
                <a16:creationId xmlns:a16="http://schemas.microsoft.com/office/drawing/2014/main" id="{24007909-FEA0-7C41-8A29-F18C67FB4D06}"/>
              </a:ext>
            </a:extLst>
          </p:cNvPr>
          <p:cNvSpPr>
            <a:spLocks noGrp="1"/>
          </p:cNvSpPr>
          <p:nvPr>
            <p:ph idx="1"/>
          </p:nvPr>
        </p:nvSpPr>
        <p:spPr>
          <a:xfrm>
            <a:off x="1451579" y="1853754"/>
            <a:ext cx="9603275" cy="4751614"/>
          </a:xfrm>
        </p:spPr>
        <p:txBody>
          <a:bodyPr>
            <a:normAutofit fontScale="55000" lnSpcReduction="20000"/>
          </a:bodyPr>
          <a:lstStyle/>
          <a:p>
            <a:r>
              <a:rPr lang="en-US" sz="3800" dirty="0"/>
              <a:t>Pros</a:t>
            </a:r>
          </a:p>
          <a:p>
            <a:pPr lvl="1"/>
            <a:r>
              <a:rPr lang="en-US" sz="3800" dirty="0"/>
              <a:t>No external tubes / drains</a:t>
            </a:r>
          </a:p>
          <a:p>
            <a:r>
              <a:rPr lang="en-US" sz="3800" dirty="0"/>
              <a:t>Cons</a:t>
            </a:r>
          </a:p>
          <a:p>
            <a:pPr lvl="1"/>
            <a:r>
              <a:rPr lang="en-US" sz="3800" dirty="0"/>
              <a:t>Needs GA (most of the cases)</a:t>
            </a:r>
          </a:p>
          <a:p>
            <a:pPr lvl="1"/>
            <a:r>
              <a:rPr lang="en-US" sz="3800" dirty="0"/>
              <a:t>Needs exchange every 6-12 months</a:t>
            </a:r>
          </a:p>
          <a:p>
            <a:pPr lvl="1"/>
            <a:r>
              <a:rPr lang="en-US" sz="3800" dirty="0"/>
              <a:t>Stent related symptoms</a:t>
            </a:r>
          </a:p>
          <a:p>
            <a:pPr lvl="1"/>
            <a:r>
              <a:rPr lang="en-US" sz="3800" dirty="0"/>
              <a:t>Can get encrusted / blocked</a:t>
            </a:r>
          </a:p>
          <a:p>
            <a:pPr lvl="1"/>
            <a:r>
              <a:rPr lang="en-US" sz="3800" dirty="0"/>
              <a:t>Not very effective in extrinsic compression</a:t>
            </a:r>
          </a:p>
          <a:p>
            <a:r>
              <a:rPr lang="en-US" sz="3800" dirty="0"/>
              <a:t>Risks</a:t>
            </a:r>
          </a:p>
          <a:p>
            <a:pPr lvl="1"/>
            <a:r>
              <a:rPr lang="en-US" sz="3800" dirty="0"/>
              <a:t>GA risks</a:t>
            </a:r>
          </a:p>
          <a:p>
            <a:pPr lvl="1"/>
            <a:r>
              <a:rPr lang="en-US" sz="3800" dirty="0"/>
              <a:t>Failure to insert</a:t>
            </a:r>
          </a:p>
        </p:txBody>
      </p:sp>
    </p:spTree>
    <p:extLst>
      <p:ext uri="{BB962C8B-B14F-4D97-AF65-F5344CB8AC3E}">
        <p14:creationId xmlns:p14="http://schemas.microsoft.com/office/powerpoint/2010/main" val="513660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66481-A7A6-DE45-9A2F-3F6C5F793FAB}"/>
              </a:ext>
            </a:extLst>
          </p:cNvPr>
          <p:cNvSpPr>
            <a:spLocks noGrp="1"/>
          </p:cNvSpPr>
          <p:nvPr>
            <p:ph type="title"/>
          </p:nvPr>
        </p:nvSpPr>
        <p:spPr/>
        <p:txBody>
          <a:bodyPr/>
          <a:lstStyle/>
          <a:p>
            <a:r>
              <a:rPr lang="en-US" dirty="0"/>
              <a:t>Percutaneous nephrostomy OR STENT?</a:t>
            </a:r>
          </a:p>
        </p:txBody>
      </p:sp>
      <p:sp>
        <p:nvSpPr>
          <p:cNvPr id="3" name="Content Placeholder 2">
            <a:extLst>
              <a:ext uri="{FF2B5EF4-FFF2-40B4-BE49-F238E27FC236}">
                <a16:creationId xmlns:a16="http://schemas.microsoft.com/office/drawing/2014/main" id="{90628351-153D-FB4A-9D3B-CAA17C29ADE3}"/>
              </a:ext>
            </a:extLst>
          </p:cNvPr>
          <p:cNvSpPr>
            <a:spLocks noGrp="1"/>
          </p:cNvSpPr>
          <p:nvPr>
            <p:ph idx="1"/>
          </p:nvPr>
        </p:nvSpPr>
        <p:spPr/>
        <p:txBody>
          <a:bodyPr>
            <a:normAutofit/>
          </a:bodyPr>
          <a:lstStyle/>
          <a:p>
            <a:r>
              <a:rPr lang="en-US" sz="2400" dirty="0"/>
              <a:t>For benign disease (stone) – 3 trials – no difference</a:t>
            </a:r>
          </a:p>
          <a:p>
            <a:r>
              <a:rPr lang="en-US" sz="2400" dirty="0"/>
              <a:t>For malignant disease - not clear / not much data</a:t>
            </a:r>
          </a:p>
          <a:p>
            <a:r>
              <a:rPr lang="en-GB" sz="2400" dirty="0"/>
              <a:t>PCN insertion has higher success rate compared to retrograde stenting in malignant ureteric obstructions, especially when urgent decompression is necessary </a:t>
            </a:r>
          </a:p>
          <a:p>
            <a:endParaRPr lang="en-GB" dirty="0"/>
          </a:p>
        </p:txBody>
      </p:sp>
    </p:spTree>
    <p:extLst>
      <p:ext uri="{BB962C8B-B14F-4D97-AF65-F5344CB8AC3E}">
        <p14:creationId xmlns:p14="http://schemas.microsoft.com/office/powerpoint/2010/main" val="42142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76B45-93B4-8A4D-8FA1-7FBFCF6DC712}"/>
              </a:ext>
            </a:extLst>
          </p:cNvPr>
          <p:cNvSpPr>
            <a:spLocks noGrp="1"/>
          </p:cNvSpPr>
          <p:nvPr>
            <p:ph type="title"/>
          </p:nvPr>
        </p:nvSpPr>
        <p:spPr/>
        <p:txBody>
          <a:bodyPr/>
          <a:lstStyle/>
          <a:p>
            <a:r>
              <a:rPr lang="en-US" dirty="0"/>
              <a:t>Metallic stents</a:t>
            </a:r>
          </a:p>
        </p:txBody>
      </p:sp>
      <p:sp>
        <p:nvSpPr>
          <p:cNvPr id="3" name="Content Placeholder 2">
            <a:extLst>
              <a:ext uri="{FF2B5EF4-FFF2-40B4-BE49-F238E27FC236}">
                <a16:creationId xmlns:a16="http://schemas.microsoft.com/office/drawing/2014/main" id="{A43DE652-A6C7-4448-8F8F-DA48BA67DCA6}"/>
              </a:ext>
            </a:extLst>
          </p:cNvPr>
          <p:cNvSpPr>
            <a:spLocks noGrp="1"/>
          </p:cNvSpPr>
          <p:nvPr>
            <p:ph idx="1"/>
          </p:nvPr>
        </p:nvSpPr>
        <p:spPr/>
        <p:txBody>
          <a:bodyPr/>
          <a:lstStyle/>
          <a:p>
            <a:r>
              <a:rPr lang="en-GB" dirty="0"/>
              <a:t>Theoretical advantages of metal stents over polymer ones include reduced encrustation, improved tensile strength and stability, prolonged stent indwell time, and better flow</a:t>
            </a:r>
          </a:p>
          <a:p>
            <a:r>
              <a:rPr lang="en-GB" dirty="0"/>
              <a:t>Despite the initial enthusiasm about metallic stents in the management of malignant ureteric obstruction, such stents are reported to have a failure rate of 38-48% in malignant cases</a:t>
            </a:r>
          </a:p>
          <a:p>
            <a:pPr marL="0" indent="0">
              <a:buNone/>
            </a:pPr>
            <a:endParaRPr lang="en-GB" dirty="0"/>
          </a:p>
          <a:p>
            <a:endParaRPr lang="en-US" dirty="0"/>
          </a:p>
        </p:txBody>
      </p:sp>
      <p:sp>
        <p:nvSpPr>
          <p:cNvPr id="4" name="Rectangle 3">
            <a:extLst>
              <a:ext uri="{FF2B5EF4-FFF2-40B4-BE49-F238E27FC236}">
                <a16:creationId xmlns:a16="http://schemas.microsoft.com/office/drawing/2014/main" id="{D8731CC8-A498-654D-BBB6-65C13F0BFD3F}"/>
              </a:ext>
            </a:extLst>
          </p:cNvPr>
          <p:cNvSpPr/>
          <p:nvPr/>
        </p:nvSpPr>
        <p:spPr>
          <a:xfrm>
            <a:off x="7637501" y="5081624"/>
            <a:ext cx="4089009" cy="769441"/>
          </a:xfrm>
          <a:prstGeom prst="rect">
            <a:avLst/>
          </a:prstGeom>
        </p:spPr>
        <p:txBody>
          <a:bodyPr wrap="square">
            <a:spAutoFit/>
          </a:bodyPr>
          <a:lstStyle/>
          <a:p>
            <a:r>
              <a:rPr lang="en-GB" sz="1100" dirty="0" err="1">
                <a:latin typeface="Helvetica" pitchFamily="2" charset="0"/>
              </a:rPr>
              <a:t>Liatsikos</a:t>
            </a:r>
            <a:r>
              <a:rPr lang="en-GB" sz="1100" dirty="0">
                <a:latin typeface="Helvetica" pitchFamily="2" charset="0"/>
              </a:rPr>
              <a:t> EN, </a:t>
            </a:r>
            <a:r>
              <a:rPr lang="en-GB" sz="1100" dirty="0" err="1">
                <a:latin typeface="Helvetica" pitchFamily="2" charset="0"/>
              </a:rPr>
              <a:t>Karnabatidis</a:t>
            </a:r>
            <a:r>
              <a:rPr lang="en-GB" sz="1100" dirty="0">
                <a:latin typeface="Helvetica" pitchFamily="2" charset="0"/>
              </a:rPr>
              <a:t> D, </a:t>
            </a:r>
            <a:r>
              <a:rPr lang="en-GB" sz="1100" dirty="0" err="1">
                <a:latin typeface="Helvetica" pitchFamily="2" charset="0"/>
              </a:rPr>
              <a:t>Katsanos</a:t>
            </a:r>
            <a:r>
              <a:rPr lang="en-GB" sz="1100" dirty="0">
                <a:latin typeface="Helvetica" pitchFamily="2" charset="0"/>
              </a:rPr>
              <a:t> K, </a:t>
            </a:r>
            <a:r>
              <a:rPr lang="en-GB" sz="1100" dirty="0" err="1">
                <a:latin typeface="Helvetica" pitchFamily="2" charset="0"/>
              </a:rPr>
              <a:t>Kallidonis</a:t>
            </a:r>
            <a:r>
              <a:rPr lang="en-GB" sz="1100" dirty="0">
                <a:latin typeface="Helvetica" pitchFamily="2" charset="0"/>
              </a:rPr>
              <a:t> P, </a:t>
            </a:r>
            <a:r>
              <a:rPr lang="en-GB" sz="1100" dirty="0" err="1">
                <a:latin typeface="Helvetica" pitchFamily="2" charset="0"/>
              </a:rPr>
              <a:t>Katsakiori</a:t>
            </a:r>
            <a:r>
              <a:rPr lang="en-GB" sz="1100" dirty="0">
                <a:latin typeface="Helvetica" pitchFamily="2" charset="0"/>
              </a:rPr>
              <a:t> P, </a:t>
            </a:r>
            <a:r>
              <a:rPr lang="en-GB" sz="1100" dirty="0" err="1">
                <a:latin typeface="Helvetica" pitchFamily="2" charset="0"/>
              </a:rPr>
              <a:t>Kagadis</a:t>
            </a:r>
            <a:r>
              <a:rPr lang="en-GB" sz="1100" dirty="0">
                <a:latin typeface="Helvetica" pitchFamily="2" charset="0"/>
              </a:rPr>
              <a:t> GC, et al. Ureteral metal stents: 10-year experience with malignant ureteral obstruction </a:t>
            </a:r>
            <a:r>
              <a:rPr lang="en-GB" sz="1100" dirty="0" err="1">
                <a:latin typeface="Helvetica" pitchFamily="2" charset="0"/>
              </a:rPr>
              <a:t>treatment.J</a:t>
            </a:r>
            <a:r>
              <a:rPr lang="en-GB" sz="1100" dirty="0">
                <a:latin typeface="Helvetica" pitchFamily="2" charset="0"/>
              </a:rPr>
              <a:t> </a:t>
            </a:r>
            <a:r>
              <a:rPr lang="en-GB" sz="1100" dirty="0" err="1">
                <a:latin typeface="Helvetica" pitchFamily="2" charset="0"/>
              </a:rPr>
              <a:t>Urol</a:t>
            </a:r>
            <a:r>
              <a:rPr lang="en-GB" sz="1100" dirty="0">
                <a:latin typeface="Helvetica" pitchFamily="2" charset="0"/>
              </a:rPr>
              <a:t> 2009;182:2613-7.</a:t>
            </a:r>
            <a:endParaRPr lang="en-GB" sz="1100" dirty="0">
              <a:effectLst/>
              <a:latin typeface="Helvetica" pitchFamily="2" charset="0"/>
            </a:endParaRPr>
          </a:p>
        </p:txBody>
      </p:sp>
    </p:spTree>
    <p:extLst>
      <p:ext uri="{BB962C8B-B14F-4D97-AF65-F5344CB8AC3E}">
        <p14:creationId xmlns:p14="http://schemas.microsoft.com/office/powerpoint/2010/main" val="3362782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922F8-4656-6541-A5C1-91A810D79F07}"/>
              </a:ext>
            </a:extLst>
          </p:cNvPr>
          <p:cNvSpPr>
            <a:spLocks noGrp="1"/>
          </p:cNvSpPr>
          <p:nvPr>
            <p:ph type="title"/>
          </p:nvPr>
        </p:nvSpPr>
        <p:spPr/>
        <p:txBody>
          <a:bodyPr/>
          <a:lstStyle/>
          <a:p>
            <a:r>
              <a:rPr lang="en-US" dirty="0"/>
              <a:t>Metallic stents</a:t>
            </a:r>
          </a:p>
        </p:txBody>
      </p:sp>
      <p:pic>
        <p:nvPicPr>
          <p:cNvPr id="4" name="Content Placeholder 3">
            <a:extLst>
              <a:ext uri="{FF2B5EF4-FFF2-40B4-BE49-F238E27FC236}">
                <a16:creationId xmlns:a16="http://schemas.microsoft.com/office/drawing/2014/main" id="{1C28DB32-AF2A-6843-A09D-A026588FBB85}"/>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81545" y="2213508"/>
            <a:ext cx="3244973" cy="2841092"/>
          </a:xfrm>
          <a:prstGeom prst="rect">
            <a:avLst/>
          </a:prstGeom>
        </p:spPr>
      </p:pic>
      <p:pic>
        <p:nvPicPr>
          <p:cNvPr id="3" name="Picture 2">
            <a:extLst>
              <a:ext uri="{FF2B5EF4-FFF2-40B4-BE49-F238E27FC236}">
                <a16:creationId xmlns:a16="http://schemas.microsoft.com/office/drawing/2014/main" id="{CA024D32-149B-A94F-A7F2-0A300ECCCB4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13937" y="2008454"/>
            <a:ext cx="3225800" cy="3251200"/>
          </a:xfrm>
          <a:prstGeom prst="rect">
            <a:avLst/>
          </a:prstGeom>
        </p:spPr>
      </p:pic>
      <p:pic>
        <p:nvPicPr>
          <p:cNvPr id="7" name="Picture 6">
            <a:extLst>
              <a:ext uri="{FF2B5EF4-FFF2-40B4-BE49-F238E27FC236}">
                <a16:creationId xmlns:a16="http://schemas.microsoft.com/office/drawing/2014/main" id="{820047D7-E337-E04F-B9FD-F830B67D715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27156" y="2425253"/>
            <a:ext cx="5313020" cy="2629347"/>
          </a:xfrm>
          <a:prstGeom prst="rect">
            <a:avLst/>
          </a:prstGeom>
        </p:spPr>
      </p:pic>
    </p:spTree>
    <p:extLst>
      <p:ext uri="{BB962C8B-B14F-4D97-AF65-F5344CB8AC3E}">
        <p14:creationId xmlns:p14="http://schemas.microsoft.com/office/powerpoint/2010/main" val="1151370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C866D-585C-E041-B7CC-17561BEFA802}"/>
              </a:ext>
            </a:extLst>
          </p:cNvPr>
          <p:cNvSpPr>
            <a:spLocks noGrp="1"/>
          </p:cNvSpPr>
          <p:nvPr>
            <p:ph type="title"/>
          </p:nvPr>
        </p:nvSpPr>
        <p:spPr/>
        <p:txBody>
          <a:bodyPr/>
          <a:lstStyle/>
          <a:p>
            <a:r>
              <a:rPr lang="en-US" dirty="0"/>
              <a:t>Extra- anatomical stents</a:t>
            </a:r>
          </a:p>
        </p:txBody>
      </p:sp>
      <p:sp>
        <p:nvSpPr>
          <p:cNvPr id="3" name="Content Placeholder 2">
            <a:extLst>
              <a:ext uri="{FF2B5EF4-FFF2-40B4-BE49-F238E27FC236}">
                <a16:creationId xmlns:a16="http://schemas.microsoft.com/office/drawing/2014/main" id="{7FF983B4-5635-1B46-9A07-6C3A99EF20DE}"/>
              </a:ext>
            </a:extLst>
          </p:cNvPr>
          <p:cNvSpPr>
            <a:spLocks noGrp="1"/>
          </p:cNvSpPr>
          <p:nvPr>
            <p:ph idx="1"/>
          </p:nvPr>
        </p:nvSpPr>
        <p:spPr/>
        <p:txBody>
          <a:bodyPr/>
          <a:lstStyle/>
          <a:p>
            <a:r>
              <a:rPr lang="en-GB" dirty="0"/>
              <a:t>Formation of an alternative passage for urinary drainage from the renal pelvis to the bladder using a tunnelled subcutaneous system, bypassing the ureter</a:t>
            </a:r>
            <a:endParaRPr lang="en-US" dirty="0"/>
          </a:p>
        </p:txBody>
      </p:sp>
      <p:pic>
        <p:nvPicPr>
          <p:cNvPr id="4" name="Picture 3">
            <a:extLst>
              <a:ext uri="{FF2B5EF4-FFF2-40B4-BE49-F238E27FC236}">
                <a16:creationId xmlns:a16="http://schemas.microsoft.com/office/drawing/2014/main" id="{4564F40B-F131-7440-B1B0-456A99F29CE0}"/>
              </a:ext>
            </a:extLst>
          </p:cNvPr>
          <p:cNvPicPr>
            <a:picLocks noChangeAspect="1"/>
          </p:cNvPicPr>
          <p:nvPr/>
        </p:nvPicPr>
        <p:blipFill>
          <a:blip r:embed="rId2"/>
          <a:stretch>
            <a:fillRect/>
          </a:stretch>
        </p:blipFill>
        <p:spPr>
          <a:xfrm>
            <a:off x="359228" y="3051886"/>
            <a:ext cx="3322591" cy="2373279"/>
          </a:xfrm>
          <a:prstGeom prst="rect">
            <a:avLst/>
          </a:prstGeom>
        </p:spPr>
      </p:pic>
      <p:pic>
        <p:nvPicPr>
          <p:cNvPr id="5" name="Picture 4">
            <a:extLst>
              <a:ext uri="{FF2B5EF4-FFF2-40B4-BE49-F238E27FC236}">
                <a16:creationId xmlns:a16="http://schemas.microsoft.com/office/drawing/2014/main" id="{84D755CF-9217-9541-8374-7070419CAE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38560" y="3050265"/>
            <a:ext cx="2984569" cy="2416080"/>
          </a:xfrm>
          <a:prstGeom prst="rect">
            <a:avLst/>
          </a:prstGeom>
        </p:spPr>
      </p:pic>
      <p:pic>
        <p:nvPicPr>
          <p:cNvPr id="6" name="Picture 5">
            <a:extLst>
              <a:ext uri="{FF2B5EF4-FFF2-40B4-BE49-F238E27FC236}">
                <a16:creationId xmlns:a16="http://schemas.microsoft.com/office/drawing/2014/main" id="{6E33F1B9-B343-E84B-855E-7BD0B2AF267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99008" y="3050265"/>
            <a:ext cx="3850627" cy="2416080"/>
          </a:xfrm>
          <a:prstGeom prst="rect">
            <a:avLst/>
          </a:prstGeom>
        </p:spPr>
      </p:pic>
    </p:spTree>
    <p:extLst>
      <p:ext uri="{BB962C8B-B14F-4D97-AF65-F5344CB8AC3E}">
        <p14:creationId xmlns:p14="http://schemas.microsoft.com/office/powerpoint/2010/main" val="1274354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654A3-E731-6744-8922-FFFF6F3233B8}"/>
              </a:ext>
            </a:extLst>
          </p:cNvPr>
          <p:cNvSpPr>
            <a:spLocks noGrp="1"/>
          </p:cNvSpPr>
          <p:nvPr>
            <p:ph type="title"/>
          </p:nvPr>
        </p:nvSpPr>
        <p:spPr/>
        <p:txBody>
          <a:bodyPr/>
          <a:lstStyle/>
          <a:p>
            <a:r>
              <a:rPr lang="en-US" dirty="0"/>
              <a:t>Extra- anatomical stents</a:t>
            </a:r>
          </a:p>
        </p:txBody>
      </p:sp>
      <p:sp>
        <p:nvSpPr>
          <p:cNvPr id="3" name="Content Placeholder 2">
            <a:extLst>
              <a:ext uri="{FF2B5EF4-FFF2-40B4-BE49-F238E27FC236}">
                <a16:creationId xmlns:a16="http://schemas.microsoft.com/office/drawing/2014/main" id="{BC74CD32-2AF5-C645-B60D-75F8F822EBD2}"/>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0623576C-BCC8-D141-B6C8-F661C3F144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06978" y="2194578"/>
            <a:ext cx="4465621" cy="3092920"/>
          </a:xfrm>
          <a:prstGeom prst="rect">
            <a:avLst/>
          </a:prstGeom>
        </p:spPr>
      </p:pic>
      <p:pic>
        <p:nvPicPr>
          <p:cNvPr id="5" name="Picture 4">
            <a:extLst>
              <a:ext uri="{FF2B5EF4-FFF2-40B4-BE49-F238E27FC236}">
                <a16:creationId xmlns:a16="http://schemas.microsoft.com/office/drawing/2014/main" id="{1B2A9F85-9640-F646-B0EB-F4895E16F2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41097" y="2015732"/>
            <a:ext cx="2633436" cy="3467630"/>
          </a:xfrm>
          <a:prstGeom prst="rect">
            <a:avLst/>
          </a:prstGeom>
        </p:spPr>
      </p:pic>
    </p:spTree>
    <p:extLst>
      <p:ext uri="{BB962C8B-B14F-4D97-AF65-F5344CB8AC3E}">
        <p14:creationId xmlns:p14="http://schemas.microsoft.com/office/powerpoint/2010/main" val="3324246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B87B9-512F-764D-A5A2-22C11946CFCA}"/>
              </a:ext>
            </a:extLst>
          </p:cNvPr>
          <p:cNvSpPr>
            <a:spLocks noGrp="1"/>
          </p:cNvSpPr>
          <p:nvPr>
            <p:ph type="title"/>
          </p:nvPr>
        </p:nvSpPr>
        <p:spPr/>
        <p:txBody>
          <a:bodyPr/>
          <a:lstStyle/>
          <a:p>
            <a:r>
              <a:rPr lang="en-US" dirty="0"/>
              <a:t>Factors to help in decision making</a:t>
            </a:r>
          </a:p>
        </p:txBody>
      </p:sp>
      <p:sp>
        <p:nvSpPr>
          <p:cNvPr id="3" name="Content Placeholder 2">
            <a:extLst>
              <a:ext uri="{FF2B5EF4-FFF2-40B4-BE49-F238E27FC236}">
                <a16:creationId xmlns:a16="http://schemas.microsoft.com/office/drawing/2014/main" id="{520F45E1-0F21-6044-810E-73EA830BF0FF}"/>
              </a:ext>
            </a:extLst>
          </p:cNvPr>
          <p:cNvSpPr>
            <a:spLocks noGrp="1"/>
          </p:cNvSpPr>
          <p:nvPr>
            <p:ph idx="1"/>
          </p:nvPr>
        </p:nvSpPr>
        <p:spPr>
          <a:xfrm>
            <a:off x="1451579" y="2015732"/>
            <a:ext cx="9603275" cy="3906766"/>
          </a:xfrm>
        </p:spPr>
        <p:txBody>
          <a:bodyPr>
            <a:normAutofit/>
          </a:bodyPr>
          <a:lstStyle/>
          <a:p>
            <a:r>
              <a:rPr lang="en-GB" sz="2400" dirty="0"/>
              <a:t>Prognosis </a:t>
            </a:r>
          </a:p>
          <a:p>
            <a:r>
              <a:rPr lang="en-GB" sz="2400" dirty="0"/>
              <a:t>Quality of life associated with the PCN or stent</a:t>
            </a:r>
          </a:p>
          <a:p>
            <a:r>
              <a:rPr lang="en-GB" sz="2400" dirty="0"/>
              <a:t>Major and minor complications</a:t>
            </a:r>
          </a:p>
          <a:p>
            <a:r>
              <a:rPr lang="en-GB" sz="2400" dirty="0"/>
              <a:t>Morbidity defined as hospitalisation post intervention</a:t>
            </a:r>
          </a:p>
          <a:p>
            <a:r>
              <a:rPr lang="en-GB" sz="2400" dirty="0"/>
              <a:t>Further treatment</a:t>
            </a:r>
          </a:p>
        </p:txBody>
      </p:sp>
    </p:spTree>
    <p:extLst>
      <p:ext uri="{BB962C8B-B14F-4D97-AF65-F5344CB8AC3E}">
        <p14:creationId xmlns:p14="http://schemas.microsoft.com/office/powerpoint/2010/main" val="3733292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B04DE-F17A-E749-AC8C-3834859A668E}"/>
              </a:ext>
            </a:extLst>
          </p:cNvPr>
          <p:cNvSpPr>
            <a:spLocks noGrp="1"/>
          </p:cNvSpPr>
          <p:nvPr>
            <p:ph type="title"/>
          </p:nvPr>
        </p:nvSpPr>
        <p:spPr/>
        <p:txBody>
          <a:bodyPr/>
          <a:lstStyle/>
          <a:p>
            <a:r>
              <a:rPr lang="en-US" dirty="0"/>
              <a:t>Factors to help in decision making</a:t>
            </a:r>
          </a:p>
        </p:txBody>
      </p:sp>
      <p:pic>
        <p:nvPicPr>
          <p:cNvPr id="4" name="Content Placeholder 3">
            <a:extLst>
              <a:ext uri="{FF2B5EF4-FFF2-40B4-BE49-F238E27FC236}">
                <a16:creationId xmlns:a16="http://schemas.microsoft.com/office/drawing/2014/main" id="{21AE8D77-31FE-3742-9168-9C9F63F6E9F3}"/>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186266" y="1853754"/>
            <a:ext cx="7819467" cy="3150493"/>
          </a:xfrm>
          <a:prstGeom prst="rect">
            <a:avLst/>
          </a:prstGeom>
        </p:spPr>
      </p:pic>
    </p:spTree>
    <p:extLst>
      <p:ext uri="{BB962C8B-B14F-4D97-AF65-F5344CB8AC3E}">
        <p14:creationId xmlns:p14="http://schemas.microsoft.com/office/powerpoint/2010/main" val="1229050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5678A-31EB-2148-9F76-65322E99FCED}"/>
              </a:ext>
            </a:extLst>
          </p:cNvPr>
          <p:cNvSpPr>
            <a:spLocks noGrp="1"/>
          </p:cNvSpPr>
          <p:nvPr>
            <p:ph type="title"/>
          </p:nvPr>
        </p:nvSpPr>
        <p:spPr/>
        <p:txBody>
          <a:bodyPr/>
          <a:lstStyle/>
          <a:p>
            <a:r>
              <a:rPr lang="en-US" dirty="0"/>
              <a:t>Prognosis</a:t>
            </a:r>
          </a:p>
        </p:txBody>
      </p:sp>
      <p:sp>
        <p:nvSpPr>
          <p:cNvPr id="3" name="Content Placeholder 2">
            <a:extLst>
              <a:ext uri="{FF2B5EF4-FFF2-40B4-BE49-F238E27FC236}">
                <a16:creationId xmlns:a16="http://schemas.microsoft.com/office/drawing/2014/main" id="{7AF8C565-7C26-0348-A370-074C3CFACCA7}"/>
              </a:ext>
            </a:extLst>
          </p:cNvPr>
          <p:cNvSpPr>
            <a:spLocks noGrp="1"/>
          </p:cNvSpPr>
          <p:nvPr>
            <p:ph idx="1"/>
          </p:nvPr>
        </p:nvSpPr>
        <p:spPr/>
        <p:txBody>
          <a:bodyPr>
            <a:normAutofit fontScale="92500" lnSpcReduction="20000"/>
          </a:bodyPr>
          <a:lstStyle/>
          <a:p>
            <a:r>
              <a:rPr lang="en-GB" sz="2400" dirty="0"/>
              <a:t>50 papers included prognosis as an outcome measure with n=2790 patients </a:t>
            </a:r>
          </a:p>
          <a:p>
            <a:r>
              <a:rPr lang="en-GB" sz="2400" dirty="0"/>
              <a:t>21 h to 140 months with a median survival of 6.4 months</a:t>
            </a:r>
          </a:p>
          <a:p>
            <a:r>
              <a:rPr lang="en-GB" sz="2400" dirty="0"/>
              <a:t>The mean of the percentage of patients surviving one year was 23%</a:t>
            </a:r>
          </a:p>
          <a:p>
            <a:r>
              <a:rPr lang="en-GB" sz="2400" dirty="0"/>
              <a:t>Patients with a malignancy of unknown primary or gastrointestinal origin were identified as having  poorer outcomes, whereas gynaecological malignancies had a better outcome.</a:t>
            </a:r>
          </a:p>
          <a:p>
            <a:r>
              <a:rPr lang="en-GB" sz="2400" dirty="0"/>
              <a:t>Low albumin / no further treatment options / number of malignant related events (effusion, metastatic disease, ascites etc), PS 2 or more, low Na</a:t>
            </a:r>
          </a:p>
          <a:p>
            <a:endParaRPr lang="en-GB" dirty="0"/>
          </a:p>
          <a:p>
            <a:endParaRPr lang="en-US" dirty="0"/>
          </a:p>
        </p:txBody>
      </p:sp>
    </p:spTree>
    <p:extLst>
      <p:ext uri="{BB962C8B-B14F-4D97-AF65-F5344CB8AC3E}">
        <p14:creationId xmlns:p14="http://schemas.microsoft.com/office/powerpoint/2010/main" val="649298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B753E-5347-6146-882F-6D5B59BD6E9D}"/>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B78F9ED1-9639-3844-BC80-AE442CA9BBCD}"/>
              </a:ext>
            </a:extLst>
          </p:cNvPr>
          <p:cNvSpPr>
            <a:spLocks noGrp="1"/>
          </p:cNvSpPr>
          <p:nvPr>
            <p:ph idx="1"/>
          </p:nvPr>
        </p:nvSpPr>
        <p:spPr/>
        <p:txBody>
          <a:bodyPr/>
          <a:lstStyle/>
          <a:p>
            <a:r>
              <a:rPr lang="en-US" dirty="0"/>
              <a:t>Background</a:t>
            </a:r>
          </a:p>
          <a:p>
            <a:r>
              <a:rPr lang="en-US" dirty="0"/>
              <a:t>Guidelines </a:t>
            </a:r>
          </a:p>
          <a:p>
            <a:r>
              <a:rPr lang="en-US" dirty="0"/>
              <a:t>Options for decompression</a:t>
            </a:r>
          </a:p>
          <a:p>
            <a:r>
              <a:rPr lang="en-US" dirty="0"/>
              <a:t>Factors to help in decision making</a:t>
            </a:r>
          </a:p>
          <a:p>
            <a:r>
              <a:rPr lang="en-US" dirty="0"/>
              <a:t>Regional practice</a:t>
            </a:r>
          </a:p>
          <a:p>
            <a:pPr marL="0" indent="0">
              <a:buNone/>
            </a:pPr>
            <a:endParaRPr lang="en-US" dirty="0"/>
          </a:p>
          <a:p>
            <a:endParaRPr lang="en-US" dirty="0"/>
          </a:p>
        </p:txBody>
      </p:sp>
    </p:spTree>
    <p:extLst>
      <p:ext uri="{BB962C8B-B14F-4D97-AF65-F5344CB8AC3E}">
        <p14:creationId xmlns:p14="http://schemas.microsoft.com/office/powerpoint/2010/main" val="3172436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161F0-DD75-AB48-925C-35AA5FB56396}"/>
              </a:ext>
            </a:extLst>
          </p:cNvPr>
          <p:cNvSpPr>
            <a:spLocks noGrp="1"/>
          </p:cNvSpPr>
          <p:nvPr>
            <p:ph type="title"/>
          </p:nvPr>
        </p:nvSpPr>
        <p:spPr/>
        <p:txBody>
          <a:bodyPr/>
          <a:lstStyle/>
          <a:p>
            <a:r>
              <a:rPr lang="en-GB" dirty="0"/>
              <a:t>Quality of life</a:t>
            </a:r>
            <a:endParaRPr lang="en-US" dirty="0"/>
          </a:p>
        </p:txBody>
      </p:sp>
      <p:sp>
        <p:nvSpPr>
          <p:cNvPr id="3" name="Content Placeholder 2">
            <a:extLst>
              <a:ext uri="{FF2B5EF4-FFF2-40B4-BE49-F238E27FC236}">
                <a16:creationId xmlns:a16="http://schemas.microsoft.com/office/drawing/2014/main" id="{59BA776B-13E0-A74A-B366-F9C59E45B40E}"/>
              </a:ext>
            </a:extLst>
          </p:cNvPr>
          <p:cNvSpPr>
            <a:spLocks noGrp="1"/>
          </p:cNvSpPr>
          <p:nvPr>
            <p:ph idx="1"/>
          </p:nvPr>
        </p:nvSpPr>
        <p:spPr/>
        <p:txBody>
          <a:bodyPr/>
          <a:lstStyle/>
          <a:p>
            <a:r>
              <a:rPr lang="en-GB" sz="2400" dirty="0"/>
              <a:t>Can be challenging to measure (how much is caused by obstruction and PCN or stent or other cancer features)</a:t>
            </a:r>
          </a:p>
          <a:p>
            <a:r>
              <a:rPr lang="en-GB" sz="2400" dirty="0"/>
              <a:t>5 studies that used </a:t>
            </a:r>
            <a:r>
              <a:rPr lang="en-GB" sz="2400" dirty="0" err="1"/>
              <a:t>Grabstald</a:t>
            </a:r>
            <a:r>
              <a:rPr lang="en-GB" sz="2400" dirty="0"/>
              <a:t> outcome measure tool, n=167: 60% of patients were able to achieve a ‘useful life’ post decompression</a:t>
            </a:r>
          </a:p>
          <a:p>
            <a:r>
              <a:rPr lang="en-GB" sz="2400" dirty="0"/>
              <a:t>4 studies – no difference in QoL between PCN and stent</a:t>
            </a:r>
          </a:p>
          <a:p>
            <a:endParaRPr lang="en-US" dirty="0"/>
          </a:p>
        </p:txBody>
      </p:sp>
    </p:spTree>
    <p:extLst>
      <p:ext uri="{BB962C8B-B14F-4D97-AF65-F5344CB8AC3E}">
        <p14:creationId xmlns:p14="http://schemas.microsoft.com/office/powerpoint/2010/main" val="3933861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0CA30-F0F1-6948-AAD2-446AF24A017F}"/>
              </a:ext>
            </a:extLst>
          </p:cNvPr>
          <p:cNvSpPr>
            <a:spLocks noGrp="1"/>
          </p:cNvSpPr>
          <p:nvPr>
            <p:ph type="title"/>
          </p:nvPr>
        </p:nvSpPr>
        <p:spPr/>
        <p:txBody>
          <a:bodyPr/>
          <a:lstStyle/>
          <a:p>
            <a:r>
              <a:rPr lang="en-US" dirty="0"/>
              <a:t>Complications</a:t>
            </a:r>
          </a:p>
        </p:txBody>
      </p:sp>
      <p:sp>
        <p:nvSpPr>
          <p:cNvPr id="3" name="Content Placeholder 2">
            <a:extLst>
              <a:ext uri="{FF2B5EF4-FFF2-40B4-BE49-F238E27FC236}">
                <a16:creationId xmlns:a16="http://schemas.microsoft.com/office/drawing/2014/main" id="{05FC4B0C-5BCF-4041-9BFA-45DEF59D1A88}"/>
              </a:ext>
            </a:extLst>
          </p:cNvPr>
          <p:cNvSpPr>
            <a:spLocks noGrp="1"/>
          </p:cNvSpPr>
          <p:nvPr>
            <p:ph idx="1"/>
          </p:nvPr>
        </p:nvSpPr>
        <p:spPr/>
        <p:txBody>
          <a:bodyPr/>
          <a:lstStyle/>
          <a:p>
            <a:r>
              <a:rPr lang="en-US" dirty="0"/>
              <a:t>Overall complication rate 41 %</a:t>
            </a:r>
          </a:p>
          <a:p>
            <a:r>
              <a:rPr lang="en-US" dirty="0"/>
              <a:t>26% PCN vs 14% stent had urinary infection (?urosepsis)</a:t>
            </a:r>
          </a:p>
          <a:p>
            <a:r>
              <a:rPr lang="en-US" dirty="0"/>
              <a:t>10% dislodged PCN, 7% blocked PCN</a:t>
            </a:r>
          </a:p>
          <a:p>
            <a:r>
              <a:rPr lang="en-US" dirty="0"/>
              <a:t>6% had stent migration</a:t>
            </a:r>
          </a:p>
          <a:p>
            <a:r>
              <a:rPr lang="en-US" dirty="0" err="1"/>
              <a:t>Haematuria</a:t>
            </a:r>
            <a:r>
              <a:rPr lang="en-US" dirty="0"/>
              <a:t> 8% stent vs 3% PCN</a:t>
            </a:r>
          </a:p>
          <a:p>
            <a:r>
              <a:rPr lang="en-US" dirty="0"/>
              <a:t>0.2% had nephrectomy post PCN</a:t>
            </a:r>
          </a:p>
          <a:p>
            <a:r>
              <a:rPr lang="en-US" dirty="0"/>
              <a:t>0.2% mortality post PCN (other papers 5%)</a:t>
            </a:r>
          </a:p>
        </p:txBody>
      </p:sp>
    </p:spTree>
    <p:extLst>
      <p:ext uri="{BB962C8B-B14F-4D97-AF65-F5344CB8AC3E}">
        <p14:creationId xmlns:p14="http://schemas.microsoft.com/office/powerpoint/2010/main" val="2984297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0415F-CF00-F246-B518-23F5FDDEAB0F}"/>
              </a:ext>
            </a:extLst>
          </p:cNvPr>
          <p:cNvSpPr>
            <a:spLocks noGrp="1"/>
          </p:cNvSpPr>
          <p:nvPr>
            <p:ph type="title"/>
          </p:nvPr>
        </p:nvSpPr>
        <p:spPr/>
        <p:txBody>
          <a:bodyPr>
            <a:normAutofit/>
          </a:bodyPr>
          <a:lstStyle/>
          <a:p>
            <a:r>
              <a:rPr lang="en-GB" dirty="0"/>
              <a:t>Morbidity defined as hospitalisation post intervention</a:t>
            </a:r>
            <a:endParaRPr lang="en-US" dirty="0"/>
          </a:p>
        </p:txBody>
      </p:sp>
      <p:sp>
        <p:nvSpPr>
          <p:cNvPr id="3" name="Content Placeholder 2">
            <a:extLst>
              <a:ext uri="{FF2B5EF4-FFF2-40B4-BE49-F238E27FC236}">
                <a16:creationId xmlns:a16="http://schemas.microsoft.com/office/drawing/2014/main" id="{F80443CD-7CB2-484A-828A-2598798D46EC}"/>
              </a:ext>
            </a:extLst>
          </p:cNvPr>
          <p:cNvSpPr>
            <a:spLocks noGrp="1"/>
          </p:cNvSpPr>
          <p:nvPr>
            <p:ph idx="1"/>
          </p:nvPr>
        </p:nvSpPr>
        <p:spPr/>
        <p:txBody>
          <a:bodyPr/>
          <a:lstStyle/>
          <a:p>
            <a:r>
              <a:rPr lang="en-US" sz="2400" dirty="0"/>
              <a:t>12 paper: 26% (range 5%-69%) - </a:t>
            </a:r>
            <a:r>
              <a:rPr lang="en-GB" sz="2400" dirty="0"/>
              <a:t>patients never left hospital post decompression</a:t>
            </a:r>
          </a:p>
          <a:p>
            <a:r>
              <a:rPr lang="en-GB" sz="2400" dirty="0"/>
              <a:t>Also patients spent 20% of their remaining lifetime in hospital.</a:t>
            </a:r>
          </a:p>
          <a:p>
            <a:endParaRPr lang="en-GB" sz="2400" dirty="0"/>
          </a:p>
          <a:p>
            <a:r>
              <a:rPr lang="en-GB" sz="2400" dirty="0"/>
              <a:t>Effect on renal function: </a:t>
            </a:r>
            <a:r>
              <a:rPr lang="en-GB" sz="2400" dirty="0" err="1"/>
              <a:t>creat</a:t>
            </a:r>
            <a:r>
              <a:rPr lang="en-GB" sz="2400" dirty="0"/>
              <a:t> improved from 624 to 212 </a:t>
            </a:r>
          </a:p>
          <a:p>
            <a:pPr marL="0" indent="0">
              <a:buNone/>
            </a:pPr>
            <a:endParaRPr lang="en-GB" dirty="0"/>
          </a:p>
          <a:p>
            <a:endParaRPr lang="en-US" dirty="0"/>
          </a:p>
        </p:txBody>
      </p:sp>
    </p:spTree>
    <p:extLst>
      <p:ext uri="{BB962C8B-B14F-4D97-AF65-F5344CB8AC3E}">
        <p14:creationId xmlns:p14="http://schemas.microsoft.com/office/powerpoint/2010/main" val="35808190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7FCC1-4D46-FB4A-A53A-D3C960F0747C}"/>
              </a:ext>
            </a:extLst>
          </p:cNvPr>
          <p:cNvSpPr>
            <a:spLocks noGrp="1"/>
          </p:cNvSpPr>
          <p:nvPr>
            <p:ph type="title"/>
          </p:nvPr>
        </p:nvSpPr>
        <p:spPr/>
        <p:txBody>
          <a:bodyPr/>
          <a:lstStyle/>
          <a:p>
            <a:r>
              <a:rPr lang="en-US" dirty="0"/>
              <a:t>Regional experience / practice</a:t>
            </a:r>
            <a:br>
              <a:rPr lang="en-US" dirty="0"/>
            </a:br>
            <a:endParaRPr lang="en-US" dirty="0"/>
          </a:p>
        </p:txBody>
      </p:sp>
      <p:sp>
        <p:nvSpPr>
          <p:cNvPr id="3" name="Content Placeholder 2">
            <a:extLst>
              <a:ext uri="{FF2B5EF4-FFF2-40B4-BE49-F238E27FC236}">
                <a16:creationId xmlns:a16="http://schemas.microsoft.com/office/drawing/2014/main" id="{B152C8D4-3319-1244-B37A-87722AAF3772}"/>
              </a:ext>
            </a:extLst>
          </p:cNvPr>
          <p:cNvSpPr>
            <a:spLocks noGrp="1"/>
          </p:cNvSpPr>
          <p:nvPr>
            <p:ph idx="1"/>
          </p:nvPr>
        </p:nvSpPr>
        <p:spPr/>
        <p:txBody>
          <a:bodyPr/>
          <a:lstStyle/>
          <a:p>
            <a:r>
              <a:rPr lang="en-US" dirty="0"/>
              <a:t>North Wales – 3 hospitals</a:t>
            </a:r>
          </a:p>
          <a:p>
            <a:r>
              <a:rPr lang="en-US" dirty="0"/>
              <a:t>Jan 2012 – Feb 2016</a:t>
            </a:r>
          </a:p>
          <a:p>
            <a:r>
              <a:rPr lang="en-US" dirty="0"/>
              <a:t>70% of PCN were for malignancy (prostate and bladder most common cancers)</a:t>
            </a:r>
          </a:p>
          <a:p>
            <a:r>
              <a:rPr lang="en-US" dirty="0"/>
              <a:t>Immediate or late complications (median 14 days) – PCN failure in 8.4%</a:t>
            </a:r>
          </a:p>
          <a:p>
            <a:r>
              <a:rPr lang="en-US" dirty="0"/>
              <a:t>Stent failure (antegrade) - (median 40 days) – 17.7%</a:t>
            </a:r>
          </a:p>
          <a:p>
            <a:r>
              <a:rPr lang="en-US" dirty="0"/>
              <a:t>Mortality at 3 months 53% </a:t>
            </a:r>
            <a:r>
              <a:rPr lang="en-GB" dirty="0"/>
              <a:t>with no noticeable impact of age, performance status or change in renal function variables on survival</a:t>
            </a:r>
          </a:p>
          <a:p>
            <a:endParaRPr lang="en-US" dirty="0"/>
          </a:p>
        </p:txBody>
      </p:sp>
      <p:sp>
        <p:nvSpPr>
          <p:cNvPr id="4" name="TextBox 3">
            <a:extLst>
              <a:ext uri="{FF2B5EF4-FFF2-40B4-BE49-F238E27FC236}">
                <a16:creationId xmlns:a16="http://schemas.microsoft.com/office/drawing/2014/main" id="{C3326839-6F31-8243-81DF-92543AB35199}"/>
              </a:ext>
            </a:extLst>
          </p:cNvPr>
          <p:cNvSpPr txBox="1"/>
          <p:nvPr/>
        </p:nvSpPr>
        <p:spPr>
          <a:xfrm>
            <a:off x="6724357" y="1364566"/>
            <a:ext cx="4951828" cy="369332"/>
          </a:xfrm>
          <a:prstGeom prst="rect">
            <a:avLst/>
          </a:prstGeom>
          <a:noFill/>
        </p:spPr>
        <p:txBody>
          <a:bodyPr wrap="square" rtlCol="0">
            <a:spAutoFit/>
          </a:bodyPr>
          <a:lstStyle/>
          <a:p>
            <a:r>
              <a:rPr lang="en-US" dirty="0"/>
              <a:t>Data from M </a:t>
            </a:r>
            <a:r>
              <a:rPr lang="en-US" dirty="0" err="1"/>
              <a:t>Abdulmajed</a:t>
            </a:r>
            <a:r>
              <a:rPr lang="en-US" dirty="0"/>
              <a:t>, C </a:t>
            </a:r>
            <a:r>
              <a:rPr lang="en-US" dirty="0" err="1"/>
              <a:t>Seipp</a:t>
            </a:r>
            <a:r>
              <a:rPr lang="en-US" dirty="0"/>
              <a:t>, I </a:t>
            </a:r>
            <a:r>
              <a:rPr lang="en-US" dirty="0" err="1"/>
              <a:t>Shergill</a:t>
            </a:r>
            <a:endParaRPr lang="en-US" dirty="0"/>
          </a:p>
        </p:txBody>
      </p:sp>
    </p:spTree>
    <p:extLst>
      <p:ext uri="{BB962C8B-B14F-4D97-AF65-F5344CB8AC3E}">
        <p14:creationId xmlns:p14="http://schemas.microsoft.com/office/powerpoint/2010/main" val="1623069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A0E4C-9CA1-3C43-8E08-07E2E6D1B8F4}"/>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5E404503-3CF1-984F-8E56-4A260062ADEC}"/>
              </a:ext>
            </a:extLst>
          </p:cNvPr>
          <p:cNvSpPr>
            <a:spLocks noGrp="1"/>
          </p:cNvSpPr>
          <p:nvPr>
            <p:ph idx="1"/>
          </p:nvPr>
        </p:nvSpPr>
        <p:spPr/>
        <p:txBody>
          <a:bodyPr/>
          <a:lstStyle/>
          <a:p>
            <a:r>
              <a:rPr lang="en-US" sz="2400" dirty="0"/>
              <a:t>Multidisciplinary approach </a:t>
            </a:r>
          </a:p>
          <a:p>
            <a:r>
              <a:rPr lang="en-GB" sz="2400" dirty="0"/>
              <a:t>Patients should be:</a:t>
            </a:r>
          </a:p>
          <a:p>
            <a:pPr lvl="1"/>
            <a:r>
              <a:rPr lang="en-GB" sz="2000" dirty="0"/>
              <a:t>centrally involved in discussion and decision making.</a:t>
            </a:r>
          </a:p>
          <a:p>
            <a:pPr lvl="1"/>
            <a:r>
              <a:rPr lang="en-GB" sz="2000" dirty="0"/>
              <a:t>fully aware of their disease stage and prognosis before making decision.</a:t>
            </a:r>
          </a:p>
          <a:p>
            <a:pPr lvl="1"/>
            <a:r>
              <a:rPr lang="en-GB" sz="2000" dirty="0"/>
              <a:t>made aware of the facts and risks associated with renal decompression.</a:t>
            </a:r>
          </a:p>
          <a:p>
            <a:endParaRPr lang="en-US" dirty="0"/>
          </a:p>
        </p:txBody>
      </p:sp>
    </p:spTree>
    <p:extLst>
      <p:ext uri="{BB962C8B-B14F-4D97-AF65-F5344CB8AC3E}">
        <p14:creationId xmlns:p14="http://schemas.microsoft.com/office/powerpoint/2010/main" val="2707680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411D9-F835-DC4A-AE0E-BFB7361A3E12}"/>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ECCE9F9C-DE5B-FC41-8E25-2A58685F277C}"/>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552339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B56B7-0E5D-E349-A8D4-8E66E54A244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F50FA94-6A62-4C4A-82D9-FABED114EB5B}"/>
              </a:ext>
            </a:extLst>
          </p:cNvPr>
          <p:cNvSpPr>
            <a:spLocks noGrp="1"/>
          </p:cNvSpPr>
          <p:nvPr>
            <p:ph idx="1"/>
          </p:nvPr>
        </p:nvSpPr>
        <p:spPr/>
        <p:txBody>
          <a:bodyPr>
            <a:normAutofit fontScale="85000" lnSpcReduction="10000"/>
          </a:bodyPr>
          <a:lstStyle/>
          <a:p>
            <a:r>
              <a:rPr lang="en-GB" dirty="0"/>
              <a:t>Ku JH, Lee SW, Jeon HG, Kim HH, Oh SJ. Percutaneous nephrostomy versus indwelling ureteral stents in the management of extrinsic ureteral </a:t>
            </a:r>
            <a:r>
              <a:rPr lang="en-GB" dirty="0" err="1"/>
              <a:t>obstruc</a:t>
            </a:r>
            <a:r>
              <a:rPr lang="en-GB" dirty="0"/>
              <a:t>- </a:t>
            </a:r>
            <a:r>
              <a:rPr lang="en-GB" dirty="0" err="1"/>
              <a:t>tion</a:t>
            </a:r>
            <a:r>
              <a:rPr lang="en-GB" dirty="0"/>
              <a:t> in advanced malignancies: are there differences? Urology 2004;64: 895-9.</a:t>
            </a:r>
          </a:p>
          <a:p>
            <a:r>
              <a:rPr lang="en-GB" dirty="0"/>
              <a:t>Feng MI, Bellman GC, Shapiro CE. Management of ureteral obstruction secondary to pelvic malignancies. J </a:t>
            </a:r>
            <a:r>
              <a:rPr lang="en-GB" dirty="0" err="1"/>
              <a:t>Endourol</a:t>
            </a:r>
            <a:r>
              <a:rPr lang="en-GB" dirty="0"/>
              <a:t> 1999; 13: 521-524.</a:t>
            </a:r>
          </a:p>
          <a:p>
            <a:r>
              <a:rPr lang="en-GB" dirty="0" err="1"/>
              <a:t>Hyppolite</a:t>
            </a:r>
            <a:r>
              <a:rPr lang="en-GB" dirty="0"/>
              <a:t> JC, Daniels ID, Friedman EA. Obstructive uropathy in </a:t>
            </a:r>
            <a:r>
              <a:rPr lang="en-GB" dirty="0" err="1"/>
              <a:t>gynecologic</a:t>
            </a:r>
            <a:r>
              <a:rPr lang="en-GB" dirty="0"/>
              <a:t> malignancy. Detrimental effect of </a:t>
            </a:r>
            <a:r>
              <a:rPr lang="en-GB" dirty="0" err="1"/>
              <a:t>intraureteral</a:t>
            </a:r>
            <a:r>
              <a:rPr lang="en-GB" dirty="0"/>
              <a:t> stent placement and value of percutaneous nephrostomy. ASAIO J 1995;41:318-23.</a:t>
            </a:r>
          </a:p>
          <a:p>
            <a:r>
              <a:rPr lang="en-GB" dirty="0"/>
              <a:t>Chang HC, Tang SH, Chuang FP, Wu ST, Sun GH, Yu DS, Chang SY, Cha TL. Comparison between the use of percutaneous nephrostomy and internal ureteral stenting in the management of long-term ureteral obstructions. </a:t>
            </a:r>
            <a:r>
              <a:rPr lang="en-GB" dirty="0" err="1"/>
              <a:t>Urol</a:t>
            </a:r>
            <a:r>
              <a:rPr lang="en-GB" dirty="0"/>
              <a:t> Sciences 2012;23:82-4.</a:t>
            </a:r>
          </a:p>
          <a:p>
            <a:endParaRPr lang="en-GB" dirty="0"/>
          </a:p>
          <a:p>
            <a:endParaRPr lang="en-US" dirty="0"/>
          </a:p>
        </p:txBody>
      </p:sp>
    </p:spTree>
    <p:extLst>
      <p:ext uri="{BB962C8B-B14F-4D97-AF65-F5344CB8AC3E}">
        <p14:creationId xmlns:p14="http://schemas.microsoft.com/office/powerpoint/2010/main" val="310322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F6B45-65D9-A64F-A02C-F36B76767E46}"/>
              </a:ext>
            </a:extLst>
          </p:cNvPr>
          <p:cNvSpPr>
            <a:spLocks noGrp="1"/>
          </p:cNvSpPr>
          <p:nvPr>
            <p:ph type="title"/>
          </p:nvPr>
        </p:nvSpPr>
        <p:spPr/>
        <p:txBody>
          <a:bodyPr/>
          <a:lstStyle/>
          <a:p>
            <a:r>
              <a:rPr lang="en-US" dirty="0"/>
              <a:t>Points to cover</a:t>
            </a:r>
          </a:p>
        </p:txBody>
      </p:sp>
      <p:sp>
        <p:nvSpPr>
          <p:cNvPr id="3" name="Content Placeholder 2">
            <a:extLst>
              <a:ext uri="{FF2B5EF4-FFF2-40B4-BE49-F238E27FC236}">
                <a16:creationId xmlns:a16="http://schemas.microsoft.com/office/drawing/2014/main" id="{2286F2DD-F0D7-E349-ADC9-E2293428DC16}"/>
              </a:ext>
            </a:extLst>
          </p:cNvPr>
          <p:cNvSpPr>
            <a:spLocks noGrp="1"/>
          </p:cNvSpPr>
          <p:nvPr>
            <p:ph idx="1"/>
          </p:nvPr>
        </p:nvSpPr>
        <p:spPr/>
        <p:txBody>
          <a:bodyPr/>
          <a:lstStyle/>
          <a:p>
            <a:r>
              <a:rPr lang="en-GB" sz="2400" dirty="0"/>
              <a:t>Which patients should be referred to urology</a:t>
            </a:r>
          </a:p>
          <a:p>
            <a:r>
              <a:rPr lang="en-GB" sz="2400" dirty="0"/>
              <a:t>Management options (and how the decision is reached from a urologist's point of view)</a:t>
            </a:r>
          </a:p>
          <a:p>
            <a:r>
              <a:rPr lang="en-GB" sz="2400" dirty="0"/>
              <a:t>Complications of ureteric stents and nephrostomies; follow up considerations</a:t>
            </a:r>
            <a:br>
              <a:rPr lang="en-GB" dirty="0"/>
            </a:br>
            <a:endParaRPr lang="en-US" dirty="0"/>
          </a:p>
        </p:txBody>
      </p:sp>
    </p:spTree>
    <p:extLst>
      <p:ext uri="{BB962C8B-B14F-4D97-AF65-F5344CB8AC3E}">
        <p14:creationId xmlns:p14="http://schemas.microsoft.com/office/powerpoint/2010/main" val="3255602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A971F-E1C7-B14F-BCE7-57B9D6496498}"/>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A50BCE53-90FA-9742-87CA-9A95323B0F33}"/>
              </a:ext>
            </a:extLst>
          </p:cNvPr>
          <p:cNvSpPr>
            <a:spLocks noGrp="1"/>
          </p:cNvSpPr>
          <p:nvPr>
            <p:ph idx="1"/>
          </p:nvPr>
        </p:nvSpPr>
        <p:spPr/>
        <p:txBody>
          <a:bodyPr>
            <a:normAutofit fontScale="92500"/>
          </a:bodyPr>
          <a:lstStyle/>
          <a:p>
            <a:pPr lvl="0"/>
            <a:r>
              <a:rPr lang="en-GB" dirty="0"/>
              <a:t>Malignant ureteric obstruction is a condition that affects patients with advanced stages of cancer. </a:t>
            </a:r>
          </a:p>
          <a:p>
            <a:pPr lvl="0"/>
            <a:r>
              <a:rPr lang="en-GB" dirty="0"/>
              <a:t>An obstructed single system can significantly reduce patients’ quality of life especially if infection ensues; however, bilateral obstruction will lead to a certain death. </a:t>
            </a:r>
          </a:p>
          <a:p>
            <a:pPr lvl="0"/>
            <a:r>
              <a:rPr lang="en-GB" dirty="0"/>
              <a:t>Often, when the malignant process affects the ureter, the resulting obstruction is very difficult to cure and can potentially require long-term decompression by drainage or diversion.</a:t>
            </a:r>
          </a:p>
          <a:p>
            <a:pPr lvl="0"/>
            <a:r>
              <a:rPr lang="en-GB" dirty="0"/>
              <a:t>Ureteral stent insertion in the management of malignant ureteric obstruction can be linked to a high failure rate</a:t>
            </a:r>
          </a:p>
          <a:p>
            <a:pPr lvl="0"/>
            <a:endParaRPr lang="en-GB" dirty="0"/>
          </a:p>
          <a:p>
            <a:pPr marL="0" indent="0">
              <a:buNone/>
            </a:pPr>
            <a:endParaRPr lang="en-GB" dirty="0"/>
          </a:p>
          <a:p>
            <a:endParaRPr lang="en-US" dirty="0"/>
          </a:p>
        </p:txBody>
      </p:sp>
    </p:spTree>
    <p:extLst>
      <p:ext uri="{BB962C8B-B14F-4D97-AF65-F5344CB8AC3E}">
        <p14:creationId xmlns:p14="http://schemas.microsoft.com/office/powerpoint/2010/main" val="1082489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D53F7-06C1-EB45-BF25-206F42021D7C}"/>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34F030E5-EBA4-AF4C-ABB4-D60A07D0A1FD}"/>
              </a:ext>
            </a:extLst>
          </p:cNvPr>
          <p:cNvSpPr>
            <a:spLocks noGrp="1"/>
          </p:cNvSpPr>
          <p:nvPr>
            <p:ph idx="1"/>
          </p:nvPr>
        </p:nvSpPr>
        <p:spPr/>
        <p:txBody>
          <a:bodyPr/>
          <a:lstStyle/>
          <a:p>
            <a:pPr lvl="0"/>
            <a:r>
              <a:rPr lang="en-GB" dirty="0"/>
              <a:t>Upper urinary tract obstruction is a prognostic indicator of morbidity for many cancers.</a:t>
            </a:r>
          </a:p>
          <a:p>
            <a:r>
              <a:rPr lang="en-GB" dirty="0"/>
              <a:t>Currently prostate and bladder cancer account for most urological malignancies. </a:t>
            </a:r>
          </a:p>
          <a:p>
            <a:r>
              <a:rPr lang="en-GB" dirty="0"/>
              <a:t>Change from single discipline decision to multidisciplinary approach involving urologists, oncologists, palliative care team, general medicine and interventional radiologists.</a:t>
            </a:r>
          </a:p>
          <a:p>
            <a:endParaRPr lang="en-US" dirty="0"/>
          </a:p>
        </p:txBody>
      </p:sp>
    </p:spTree>
    <p:extLst>
      <p:ext uri="{BB962C8B-B14F-4D97-AF65-F5344CB8AC3E}">
        <p14:creationId xmlns:p14="http://schemas.microsoft.com/office/powerpoint/2010/main" val="29500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EF960-3BAD-6145-8524-BF96C156E9A8}"/>
              </a:ext>
            </a:extLst>
          </p:cNvPr>
          <p:cNvSpPr>
            <a:spLocks noGrp="1"/>
          </p:cNvSpPr>
          <p:nvPr>
            <p:ph type="title"/>
          </p:nvPr>
        </p:nvSpPr>
        <p:spPr/>
        <p:txBody>
          <a:bodyPr/>
          <a:lstStyle/>
          <a:p>
            <a:r>
              <a:rPr lang="en-GB" dirty="0"/>
              <a:t>Therapeutic goals of urinary drainage</a:t>
            </a:r>
            <a:endParaRPr lang="en-US" dirty="0"/>
          </a:p>
        </p:txBody>
      </p:sp>
      <p:sp>
        <p:nvSpPr>
          <p:cNvPr id="3" name="Content Placeholder 2">
            <a:extLst>
              <a:ext uri="{FF2B5EF4-FFF2-40B4-BE49-F238E27FC236}">
                <a16:creationId xmlns:a16="http://schemas.microsoft.com/office/drawing/2014/main" id="{647B9F52-2224-294C-84D9-7AA562D29598}"/>
              </a:ext>
            </a:extLst>
          </p:cNvPr>
          <p:cNvSpPr>
            <a:spLocks noGrp="1"/>
          </p:cNvSpPr>
          <p:nvPr>
            <p:ph idx="1"/>
          </p:nvPr>
        </p:nvSpPr>
        <p:spPr/>
        <p:txBody>
          <a:bodyPr/>
          <a:lstStyle/>
          <a:p>
            <a:r>
              <a:rPr lang="en-GB" sz="2400" dirty="0"/>
              <a:t>Adequately drain the upper urinary tracts for symptomatic relief.</a:t>
            </a:r>
          </a:p>
          <a:p>
            <a:r>
              <a:rPr lang="en-GB" sz="2400" dirty="0"/>
              <a:t>Maintain renal function, allowing the initiation of systemic therapy.</a:t>
            </a:r>
          </a:p>
          <a:p>
            <a:r>
              <a:rPr lang="en-GB" sz="2400" dirty="0"/>
              <a:t>Minimising further intervention, hospitalisation and negative QoL</a:t>
            </a:r>
          </a:p>
          <a:p>
            <a:endParaRPr lang="en-US" dirty="0"/>
          </a:p>
        </p:txBody>
      </p:sp>
    </p:spTree>
    <p:extLst>
      <p:ext uri="{BB962C8B-B14F-4D97-AF65-F5344CB8AC3E}">
        <p14:creationId xmlns:p14="http://schemas.microsoft.com/office/powerpoint/2010/main" val="3997909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002C3-AD29-3F48-B50D-BE5BC9493C79}"/>
              </a:ext>
            </a:extLst>
          </p:cNvPr>
          <p:cNvSpPr>
            <a:spLocks noGrp="1"/>
          </p:cNvSpPr>
          <p:nvPr>
            <p:ph type="title"/>
          </p:nvPr>
        </p:nvSpPr>
        <p:spPr/>
        <p:txBody>
          <a:bodyPr/>
          <a:lstStyle/>
          <a:p>
            <a:r>
              <a:rPr lang="en-US" dirty="0"/>
              <a:t>Guidelines</a:t>
            </a:r>
          </a:p>
        </p:txBody>
      </p:sp>
      <p:sp>
        <p:nvSpPr>
          <p:cNvPr id="3" name="Content Placeholder 2">
            <a:extLst>
              <a:ext uri="{FF2B5EF4-FFF2-40B4-BE49-F238E27FC236}">
                <a16:creationId xmlns:a16="http://schemas.microsoft.com/office/drawing/2014/main" id="{A62925F4-860F-D24F-A147-74E6548538A5}"/>
              </a:ext>
            </a:extLst>
          </p:cNvPr>
          <p:cNvSpPr>
            <a:spLocks noGrp="1"/>
          </p:cNvSpPr>
          <p:nvPr>
            <p:ph idx="1"/>
          </p:nvPr>
        </p:nvSpPr>
        <p:spPr/>
        <p:txBody>
          <a:bodyPr>
            <a:normAutofit/>
          </a:bodyPr>
          <a:lstStyle/>
          <a:p>
            <a:r>
              <a:rPr lang="en-US" sz="2400" dirty="0"/>
              <a:t>EAU,  AUA and NICE - </a:t>
            </a:r>
            <a:r>
              <a:rPr lang="en-GB" sz="2400" dirty="0"/>
              <a:t>recommend decompressing the urinary systems, but there is a lack of consensus as well as strong evidence to support the decision process</a:t>
            </a:r>
          </a:p>
          <a:p>
            <a:r>
              <a:rPr lang="en-GB" sz="2400" dirty="0"/>
              <a:t>NICE - patients should be offered decompression, but that the option of  ‘no intervention should also be discussed’. </a:t>
            </a:r>
          </a:p>
          <a:p>
            <a:r>
              <a:rPr lang="en-GB" sz="2400" dirty="0"/>
              <a:t>None of these recommendations take into consideration the implications of quality of life</a:t>
            </a:r>
          </a:p>
          <a:p>
            <a:endParaRPr lang="en-GB" sz="2400" dirty="0"/>
          </a:p>
          <a:p>
            <a:endParaRPr lang="en-GB" sz="2400" dirty="0"/>
          </a:p>
        </p:txBody>
      </p:sp>
    </p:spTree>
    <p:extLst>
      <p:ext uri="{BB962C8B-B14F-4D97-AF65-F5344CB8AC3E}">
        <p14:creationId xmlns:p14="http://schemas.microsoft.com/office/powerpoint/2010/main" val="781772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73E48-3B7D-BB42-88D7-D6A2C7882578}"/>
              </a:ext>
            </a:extLst>
          </p:cNvPr>
          <p:cNvSpPr>
            <a:spLocks noGrp="1"/>
          </p:cNvSpPr>
          <p:nvPr>
            <p:ph type="title"/>
          </p:nvPr>
        </p:nvSpPr>
        <p:spPr/>
        <p:txBody>
          <a:bodyPr/>
          <a:lstStyle/>
          <a:p>
            <a:r>
              <a:rPr lang="en-US" dirty="0"/>
              <a:t>Guidelines</a:t>
            </a:r>
          </a:p>
        </p:txBody>
      </p:sp>
      <p:sp>
        <p:nvSpPr>
          <p:cNvPr id="3" name="Content Placeholder 2">
            <a:extLst>
              <a:ext uri="{FF2B5EF4-FFF2-40B4-BE49-F238E27FC236}">
                <a16:creationId xmlns:a16="http://schemas.microsoft.com/office/drawing/2014/main" id="{E3F1A2B5-4283-0640-937E-DAC9906A7A4A}"/>
              </a:ext>
            </a:extLst>
          </p:cNvPr>
          <p:cNvSpPr>
            <a:spLocks noGrp="1"/>
          </p:cNvSpPr>
          <p:nvPr>
            <p:ph idx="1"/>
          </p:nvPr>
        </p:nvSpPr>
        <p:spPr/>
        <p:txBody>
          <a:bodyPr>
            <a:normAutofit/>
          </a:bodyPr>
          <a:lstStyle/>
          <a:p>
            <a:r>
              <a:rPr lang="en-GB" sz="2400" dirty="0"/>
              <a:t>EAU: it is good practice to drain symptomatic hydronephrosis and to drain only one kidney (the less dilated and better appearing kidney or the one with the better function, if known) in asymptomatic patients’</a:t>
            </a:r>
          </a:p>
          <a:p>
            <a:r>
              <a:rPr lang="en-GB" sz="2400" dirty="0"/>
              <a:t>EAU: PCN is superior to a stent for drainage for pelvic malignancies but advocate either stenting or nephrostomies in other tumour groups, </a:t>
            </a:r>
          </a:p>
          <a:p>
            <a:r>
              <a:rPr lang="en-GB" sz="2400" dirty="0"/>
              <a:t>But neither of these recommendations reference the literature nor do they mention implications of quality of life.</a:t>
            </a:r>
          </a:p>
          <a:p>
            <a:endParaRPr lang="en-GB" sz="2400" dirty="0"/>
          </a:p>
        </p:txBody>
      </p:sp>
    </p:spTree>
    <p:extLst>
      <p:ext uri="{BB962C8B-B14F-4D97-AF65-F5344CB8AC3E}">
        <p14:creationId xmlns:p14="http://schemas.microsoft.com/office/powerpoint/2010/main" val="629881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752D5-C304-7142-AF1D-CC1C3EAC1CFC}"/>
              </a:ext>
            </a:extLst>
          </p:cNvPr>
          <p:cNvSpPr>
            <a:spLocks noGrp="1"/>
          </p:cNvSpPr>
          <p:nvPr>
            <p:ph type="title"/>
          </p:nvPr>
        </p:nvSpPr>
        <p:spPr/>
        <p:txBody>
          <a:bodyPr/>
          <a:lstStyle/>
          <a:p>
            <a:r>
              <a:rPr lang="en-US" dirty="0"/>
              <a:t>Options for decompression</a:t>
            </a:r>
          </a:p>
        </p:txBody>
      </p:sp>
      <p:sp>
        <p:nvSpPr>
          <p:cNvPr id="6" name="Content Placeholder 5">
            <a:extLst>
              <a:ext uri="{FF2B5EF4-FFF2-40B4-BE49-F238E27FC236}">
                <a16:creationId xmlns:a16="http://schemas.microsoft.com/office/drawing/2014/main" id="{2A4636B8-C4B7-3845-9C40-BB0D9B4004A2}"/>
              </a:ext>
            </a:extLst>
          </p:cNvPr>
          <p:cNvSpPr>
            <a:spLocks noGrp="1"/>
          </p:cNvSpPr>
          <p:nvPr>
            <p:ph idx="1"/>
          </p:nvPr>
        </p:nvSpPr>
        <p:spPr/>
        <p:txBody>
          <a:bodyPr/>
          <a:lstStyle/>
          <a:p>
            <a:endParaRPr lang="en-US" dirty="0"/>
          </a:p>
        </p:txBody>
      </p:sp>
      <p:pic>
        <p:nvPicPr>
          <p:cNvPr id="7" name="Picture 6">
            <a:extLst>
              <a:ext uri="{FF2B5EF4-FFF2-40B4-BE49-F238E27FC236}">
                <a16:creationId xmlns:a16="http://schemas.microsoft.com/office/drawing/2014/main" id="{DB8581A8-B4F3-8747-BB2C-29922AC2CD5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08166" y="1620138"/>
            <a:ext cx="4945050" cy="2373624"/>
          </a:xfrm>
          <a:prstGeom prst="rect">
            <a:avLst/>
          </a:prstGeom>
        </p:spPr>
      </p:pic>
      <p:pic>
        <p:nvPicPr>
          <p:cNvPr id="8" name="Picture 7">
            <a:extLst>
              <a:ext uri="{FF2B5EF4-FFF2-40B4-BE49-F238E27FC236}">
                <a16:creationId xmlns:a16="http://schemas.microsoft.com/office/drawing/2014/main" id="{191FE15D-45CB-2849-8608-5CC21896D505}"/>
              </a:ext>
            </a:extLst>
          </p:cNvPr>
          <p:cNvPicPr>
            <a:picLocks noChangeAspect="1"/>
          </p:cNvPicPr>
          <p:nvPr/>
        </p:nvPicPr>
        <p:blipFill>
          <a:blip r:embed="rId3"/>
          <a:stretch>
            <a:fillRect/>
          </a:stretch>
        </p:blipFill>
        <p:spPr>
          <a:xfrm>
            <a:off x="6843750" y="4245335"/>
            <a:ext cx="4945050" cy="1206592"/>
          </a:xfrm>
          <a:prstGeom prst="rect">
            <a:avLst/>
          </a:prstGeom>
        </p:spPr>
      </p:pic>
      <p:pic>
        <p:nvPicPr>
          <p:cNvPr id="9" name="Picture 8">
            <a:extLst>
              <a:ext uri="{FF2B5EF4-FFF2-40B4-BE49-F238E27FC236}">
                <a16:creationId xmlns:a16="http://schemas.microsoft.com/office/drawing/2014/main" id="{2B63D230-6B07-0C45-ABA2-CE0F94981DE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29540" y="1620138"/>
            <a:ext cx="3554294" cy="2412874"/>
          </a:xfrm>
          <a:prstGeom prst="rect">
            <a:avLst/>
          </a:prstGeom>
        </p:spPr>
      </p:pic>
    </p:spTree>
    <p:extLst>
      <p:ext uri="{BB962C8B-B14F-4D97-AF65-F5344CB8AC3E}">
        <p14:creationId xmlns:p14="http://schemas.microsoft.com/office/powerpoint/2010/main" val="2121408793"/>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{F999824A-13E6-DB43-8558-8E905052C01F}tf10001119</Template>
  <TotalTime>1606</TotalTime>
  <Words>1244</Words>
  <Application>Microsoft Office PowerPoint</Application>
  <PresentationFormat>Widescreen</PresentationFormat>
  <Paragraphs>119</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Gill Sans MT</vt:lpstr>
      <vt:lpstr>Helvetica</vt:lpstr>
      <vt:lpstr>Gallery</vt:lpstr>
      <vt:lpstr>Hydronephrosis in palliative care patients</vt:lpstr>
      <vt:lpstr>Objectives</vt:lpstr>
      <vt:lpstr>Points to cover</vt:lpstr>
      <vt:lpstr>Background</vt:lpstr>
      <vt:lpstr>Background</vt:lpstr>
      <vt:lpstr>Therapeutic goals of urinary drainage</vt:lpstr>
      <vt:lpstr>Guidelines</vt:lpstr>
      <vt:lpstr>Guidelines</vt:lpstr>
      <vt:lpstr>Options for decompression</vt:lpstr>
      <vt:lpstr>Nephrostomy </vt:lpstr>
      <vt:lpstr>Ureteric stent</vt:lpstr>
      <vt:lpstr>Percutaneous nephrostomy OR STENT?</vt:lpstr>
      <vt:lpstr>Metallic stents</vt:lpstr>
      <vt:lpstr>Metallic stents</vt:lpstr>
      <vt:lpstr>Extra- anatomical stents</vt:lpstr>
      <vt:lpstr>Extra- anatomical stents</vt:lpstr>
      <vt:lpstr>Factors to help in decision making</vt:lpstr>
      <vt:lpstr>Factors to help in decision making</vt:lpstr>
      <vt:lpstr>Prognosis</vt:lpstr>
      <vt:lpstr>Quality of life</vt:lpstr>
      <vt:lpstr>Complications</vt:lpstr>
      <vt:lpstr>Morbidity defined as hospitalisation post intervention</vt:lpstr>
      <vt:lpstr>Regional experience / practice </vt:lpstr>
      <vt:lpstr>Conclusion</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Hydronephrosis in palliative care patients</dc:title>
  <dc:creator>Marius Craciun</dc:creator>
  <cp:lastModifiedBy>Matthew White</cp:lastModifiedBy>
  <cp:revision>22</cp:revision>
  <dcterms:created xsi:type="dcterms:W3CDTF">2020-02-11T20:55:58Z</dcterms:created>
  <dcterms:modified xsi:type="dcterms:W3CDTF">2023-02-01T12:31:11Z</dcterms:modified>
</cp:coreProperties>
</file>